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10.xml" ContentType="application/vnd.openxmlformats-officedocument.themeOverr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11.xml" ContentType="application/vnd.openxmlformats-officedocument.themeOverr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12.xml" ContentType="application/vnd.openxmlformats-officedocument.themeOverr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13.xml" ContentType="application/vnd.openxmlformats-officedocument.themeOverr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theme/themeOverride14.xml" ContentType="application/vnd.openxmlformats-officedocument.themeOverrid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theme/themeOverride15.xml" ContentType="application/vnd.openxmlformats-officedocument.themeOverrid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theme/themeOverride16.xml" ContentType="application/vnd.openxmlformats-officedocument.themeOverrid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theme/themeOverride17.xml" ContentType="application/vnd.openxmlformats-officedocument.themeOverrid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theme/themeOverride18.xml" ContentType="application/vnd.openxmlformats-officedocument.themeOverrid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theme/themeOverride19.xml" ContentType="application/vnd.openxmlformats-officedocument.themeOverrid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theme/themeOverride20.xml" ContentType="application/vnd.openxmlformats-officedocument.themeOverrid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theme/themeOverride21.xml" ContentType="application/vnd.openxmlformats-officedocument.themeOverrid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theme/themeOverride22.xml" ContentType="application/vnd.openxmlformats-officedocument.themeOverrid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theme/themeOverride23.xml" ContentType="application/vnd.openxmlformats-officedocument.themeOverrid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theme/themeOverride24.xml" ContentType="application/vnd.openxmlformats-officedocument.themeOverrid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theme/themeOverride25.xml" ContentType="application/vnd.openxmlformats-officedocument.themeOverrid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theme/themeOverride26.xml" ContentType="application/vnd.openxmlformats-officedocument.themeOverrid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theme/themeOverride27.xml" ContentType="application/vnd.openxmlformats-officedocument.themeOverrid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theme/themeOverride28.xml" ContentType="application/vnd.openxmlformats-officedocument.themeOverrid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theme/themeOverride29.xml" ContentType="application/vnd.openxmlformats-officedocument.themeOverride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theme/themeOverride30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23"/>
  </p:notesMasterIdLst>
  <p:handoutMasterIdLst>
    <p:handoutMasterId r:id="rId24"/>
  </p:handoutMasterIdLst>
  <p:sldIdLst>
    <p:sldId id="279" r:id="rId5"/>
    <p:sldId id="284" r:id="rId6"/>
    <p:sldId id="285" r:id="rId7"/>
    <p:sldId id="286" r:id="rId8"/>
    <p:sldId id="287" r:id="rId9"/>
    <p:sldId id="280" r:id="rId10"/>
    <p:sldId id="288" r:id="rId11"/>
    <p:sldId id="294" r:id="rId12"/>
    <p:sldId id="289" r:id="rId13"/>
    <p:sldId id="295" r:id="rId14"/>
    <p:sldId id="290" r:id="rId15"/>
    <p:sldId id="296" r:id="rId16"/>
    <p:sldId id="291" r:id="rId17"/>
    <p:sldId id="297" r:id="rId18"/>
    <p:sldId id="292" r:id="rId19"/>
    <p:sldId id="298" r:id="rId20"/>
    <p:sldId id="293" r:id="rId21"/>
    <p:sldId id="299" r:id="rId22"/>
  </p:sldIdLst>
  <p:sldSz cx="12192000" cy="68580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9B9D"/>
    <a:srgbClr val="AEB0AF"/>
    <a:srgbClr val="CEC7C1"/>
    <a:srgbClr val="8C8D90"/>
    <a:srgbClr val="D25350"/>
    <a:srgbClr val="808184"/>
    <a:srgbClr val="75767A"/>
    <a:srgbClr val="4E4F54"/>
    <a:srgbClr val="84888B"/>
    <a:srgbClr val="A049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52" autoAdjust="0"/>
    <p:restoredTop sz="95161" autoAdjust="0"/>
  </p:normalViewPr>
  <p:slideViewPr>
    <p:cSldViewPr snapToGrid="0" showGuides="1">
      <p:cViewPr varScale="1">
        <p:scale>
          <a:sx n="80" d="100"/>
          <a:sy n="80" d="100"/>
        </p:scale>
        <p:origin x="72" y="15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>
        <p:scale>
          <a:sx n="50" d="100"/>
          <a:sy n="50" d="100"/>
        </p:scale>
        <p:origin x="5664" y="167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0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package" Target="../embeddings/Microsoft_Excel_Worksheet10.xlsx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2.xml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package" Target="../embeddings/Microsoft_Excel_Worksheet11.xlsx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3.xml"/><Relationship Id="rId2" Type="http://schemas.microsoft.com/office/2011/relationships/chartColorStyle" Target="colors13.xml"/><Relationship Id="rId1" Type="http://schemas.microsoft.com/office/2011/relationships/chartStyle" Target="style13.xml"/><Relationship Id="rId4" Type="http://schemas.openxmlformats.org/officeDocument/2006/relationships/package" Target="../embeddings/Microsoft_Excel_Worksheet12.xlsx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4.xml"/><Relationship Id="rId2" Type="http://schemas.microsoft.com/office/2011/relationships/chartColorStyle" Target="colors14.xml"/><Relationship Id="rId1" Type="http://schemas.microsoft.com/office/2011/relationships/chartStyle" Target="style14.xml"/><Relationship Id="rId4" Type="http://schemas.openxmlformats.org/officeDocument/2006/relationships/package" Target="../embeddings/Microsoft_Excel_Worksheet13.xlsx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5.xml"/><Relationship Id="rId2" Type="http://schemas.microsoft.com/office/2011/relationships/chartColorStyle" Target="colors15.xml"/><Relationship Id="rId1" Type="http://schemas.microsoft.com/office/2011/relationships/chartStyle" Target="style15.xml"/><Relationship Id="rId4" Type="http://schemas.openxmlformats.org/officeDocument/2006/relationships/package" Target="../embeddings/Microsoft_Excel_Worksheet14.xlsx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6.xml"/><Relationship Id="rId2" Type="http://schemas.microsoft.com/office/2011/relationships/chartColorStyle" Target="colors16.xml"/><Relationship Id="rId1" Type="http://schemas.microsoft.com/office/2011/relationships/chartStyle" Target="style16.xml"/><Relationship Id="rId4" Type="http://schemas.openxmlformats.org/officeDocument/2006/relationships/package" Target="../embeddings/Microsoft_Excel_Worksheet15.xlsx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7.xml"/><Relationship Id="rId2" Type="http://schemas.microsoft.com/office/2011/relationships/chartColorStyle" Target="colors17.xml"/><Relationship Id="rId1" Type="http://schemas.microsoft.com/office/2011/relationships/chartStyle" Target="style17.xml"/><Relationship Id="rId4" Type="http://schemas.openxmlformats.org/officeDocument/2006/relationships/package" Target="../embeddings/Microsoft_Excel_Worksheet16.xlsx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8.xml"/><Relationship Id="rId2" Type="http://schemas.microsoft.com/office/2011/relationships/chartColorStyle" Target="colors18.xml"/><Relationship Id="rId1" Type="http://schemas.microsoft.com/office/2011/relationships/chartStyle" Target="style18.xml"/><Relationship Id="rId4" Type="http://schemas.openxmlformats.org/officeDocument/2006/relationships/package" Target="../embeddings/Microsoft_Excel_Worksheet17.xlsx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9.xml"/><Relationship Id="rId2" Type="http://schemas.microsoft.com/office/2011/relationships/chartColorStyle" Target="colors19.xml"/><Relationship Id="rId1" Type="http://schemas.microsoft.com/office/2011/relationships/chartStyle" Target="style19.xml"/><Relationship Id="rId4" Type="http://schemas.openxmlformats.org/officeDocument/2006/relationships/package" Target="../embeddings/Microsoft_Excel_Worksheet18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0.xml"/><Relationship Id="rId2" Type="http://schemas.microsoft.com/office/2011/relationships/chartColorStyle" Target="colors20.xml"/><Relationship Id="rId1" Type="http://schemas.microsoft.com/office/2011/relationships/chartStyle" Target="style20.xml"/><Relationship Id="rId4" Type="http://schemas.openxmlformats.org/officeDocument/2006/relationships/package" Target="../embeddings/Microsoft_Excel_Worksheet19.xlsx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1.xml"/><Relationship Id="rId2" Type="http://schemas.microsoft.com/office/2011/relationships/chartColorStyle" Target="colors21.xml"/><Relationship Id="rId1" Type="http://schemas.microsoft.com/office/2011/relationships/chartStyle" Target="style21.xml"/><Relationship Id="rId4" Type="http://schemas.openxmlformats.org/officeDocument/2006/relationships/package" Target="../embeddings/Microsoft_Excel_Worksheet20.xlsx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2.xml"/><Relationship Id="rId2" Type="http://schemas.microsoft.com/office/2011/relationships/chartColorStyle" Target="colors22.xml"/><Relationship Id="rId1" Type="http://schemas.microsoft.com/office/2011/relationships/chartStyle" Target="style22.xml"/><Relationship Id="rId4" Type="http://schemas.openxmlformats.org/officeDocument/2006/relationships/package" Target="../embeddings/Microsoft_Excel_Worksheet21.xlsx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3.xml"/><Relationship Id="rId2" Type="http://schemas.microsoft.com/office/2011/relationships/chartColorStyle" Target="colors23.xml"/><Relationship Id="rId1" Type="http://schemas.microsoft.com/office/2011/relationships/chartStyle" Target="style23.xml"/><Relationship Id="rId4" Type="http://schemas.openxmlformats.org/officeDocument/2006/relationships/package" Target="../embeddings/Microsoft_Excel_Worksheet22.xlsx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4.xml"/><Relationship Id="rId2" Type="http://schemas.microsoft.com/office/2011/relationships/chartColorStyle" Target="colors24.xml"/><Relationship Id="rId1" Type="http://schemas.microsoft.com/office/2011/relationships/chartStyle" Target="style24.xml"/><Relationship Id="rId4" Type="http://schemas.openxmlformats.org/officeDocument/2006/relationships/package" Target="../embeddings/Microsoft_Excel_Worksheet23.xlsx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5.xml"/><Relationship Id="rId2" Type="http://schemas.microsoft.com/office/2011/relationships/chartColorStyle" Target="colors25.xml"/><Relationship Id="rId1" Type="http://schemas.microsoft.com/office/2011/relationships/chartStyle" Target="style25.xml"/><Relationship Id="rId4" Type="http://schemas.openxmlformats.org/officeDocument/2006/relationships/package" Target="../embeddings/Microsoft_Excel_Worksheet24.xlsx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6.xml"/><Relationship Id="rId2" Type="http://schemas.microsoft.com/office/2011/relationships/chartColorStyle" Target="colors26.xml"/><Relationship Id="rId1" Type="http://schemas.microsoft.com/office/2011/relationships/chartStyle" Target="style26.xml"/><Relationship Id="rId4" Type="http://schemas.openxmlformats.org/officeDocument/2006/relationships/package" Target="../embeddings/Microsoft_Excel_Worksheet25.xlsx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7.xml"/><Relationship Id="rId2" Type="http://schemas.microsoft.com/office/2011/relationships/chartColorStyle" Target="colors27.xml"/><Relationship Id="rId1" Type="http://schemas.microsoft.com/office/2011/relationships/chartStyle" Target="style27.xml"/><Relationship Id="rId4" Type="http://schemas.openxmlformats.org/officeDocument/2006/relationships/package" Target="../embeddings/Microsoft_Excel_Worksheet26.xlsx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8.xml"/><Relationship Id="rId2" Type="http://schemas.microsoft.com/office/2011/relationships/chartColorStyle" Target="colors28.xml"/><Relationship Id="rId1" Type="http://schemas.microsoft.com/office/2011/relationships/chartStyle" Target="style28.xml"/><Relationship Id="rId4" Type="http://schemas.openxmlformats.org/officeDocument/2006/relationships/package" Target="../embeddings/Microsoft_Excel_Worksheet27.xlsx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9.xml"/><Relationship Id="rId2" Type="http://schemas.microsoft.com/office/2011/relationships/chartColorStyle" Target="colors29.xml"/><Relationship Id="rId1" Type="http://schemas.microsoft.com/office/2011/relationships/chartStyle" Target="style29.xml"/><Relationship Id="rId4" Type="http://schemas.openxmlformats.org/officeDocument/2006/relationships/package" Target="../embeddings/Microsoft_Excel_Worksheet28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3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0.xml"/><Relationship Id="rId2" Type="http://schemas.microsoft.com/office/2011/relationships/chartColorStyle" Target="colors30.xml"/><Relationship Id="rId1" Type="http://schemas.microsoft.com/office/2011/relationships/chartStyle" Target="style30.xml"/><Relationship Id="rId4" Type="http://schemas.openxmlformats.org/officeDocument/2006/relationships/package" Target="../embeddings/Microsoft_Excel_Worksheet29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BEV_sale!$C$3</c:f>
          <c:strCache>
            <c:ptCount val="1"/>
            <c:pt idx="0">
              <c:v>Day_cab+BEV_sales (#/year)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BEV_sale!$D$4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BEV_sale!$C$5:$C$20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BEV_sale!$D$5:$D$20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10</c:v>
                </c:pt>
                <c:pt idx="9">
                  <c:v>10</c:v>
                </c:pt>
                <c:pt idx="10">
                  <c:v>90</c:v>
                </c:pt>
                <c:pt idx="11">
                  <c:v>240</c:v>
                </c:pt>
                <c:pt idx="12">
                  <c:v>470</c:v>
                </c:pt>
                <c:pt idx="13">
                  <c:v>1440</c:v>
                </c:pt>
                <c:pt idx="14">
                  <c:v>3480</c:v>
                </c:pt>
                <c:pt idx="15">
                  <c:v>8970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C67-4992-92D5-9E639515EBBE}"/>
            </c:ext>
          </c:extLst>
        </c:ser>
        <c:ser>
          <c:idx val="1"/>
          <c:order val="1"/>
          <c:tx>
            <c:strRef>
              <c:f>BEV_sale!$E$4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BEV_sale!$C$5:$C$20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BEV_sale!$E$5:$E$20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10</c:v>
                </c:pt>
                <c:pt idx="10">
                  <c:v>90</c:v>
                </c:pt>
                <c:pt idx="11">
                  <c:v>240</c:v>
                </c:pt>
                <c:pt idx="12">
                  <c:v>470</c:v>
                </c:pt>
                <c:pt idx="13">
                  <c:v>1440</c:v>
                </c:pt>
                <c:pt idx="14">
                  <c:v>3480</c:v>
                </c:pt>
                <c:pt idx="15">
                  <c:v>8970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C67-4992-92D5-9E639515EBBE}"/>
            </c:ext>
          </c:extLst>
        </c:ser>
        <c:ser>
          <c:idx val="2"/>
          <c:order val="2"/>
          <c:tx>
            <c:strRef>
              <c:f>BEV_sale!$F$4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BEV_sale!$C$5:$C$20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BEV_sale!$F$5:$F$20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10</c:v>
                </c:pt>
                <c:pt idx="6">
                  <c:v>350</c:v>
                </c:pt>
                <c:pt idx="7">
                  <c:v>2520</c:v>
                </c:pt>
                <c:pt idx="8">
                  <c:v>12590</c:v>
                </c:pt>
                <c:pt idx="9">
                  <c:v>44590</c:v>
                </c:pt>
                <c:pt idx="10">
                  <c:v>87750</c:v>
                </c:pt>
                <c:pt idx="11">
                  <c:v>85450</c:v>
                </c:pt>
                <c:pt idx="12">
                  <c:v>82910</c:v>
                </c:pt>
                <c:pt idx="13">
                  <c:v>88150</c:v>
                </c:pt>
                <c:pt idx="14">
                  <c:v>90160</c:v>
                </c:pt>
                <c:pt idx="15">
                  <c:v>90590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4C67-4992-92D5-9E639515EB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  <c:extLst>
          <c:ext xmlns:c15="http://schemas.microsoft.com/office/drawing/2012/chart" uri="{02D57815-91ED-43cb-92C2-25804820EDAC}">
            <c15:filteredScatte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BEV_sale!$G$4</c15:sqref>
                        </c15:formulaRef>
                      </c:ext>
                    </c:extLst>
                    <c:strCache>
                      <c:ptCount val="1"/>
                      <c:pt idx="0">
                        <c:v>high_tech_smallBatterySleeper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BEV_sale!$C$5:$C$20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2020</c:v>
                      </c:pt>
                      <c:pt idx="1">
                        <c:v>2021</c:v>
                      </c:pt>
                      <c:pt idx="2">
                        <c:v>2022</c:v>
                      </c:pt>
                      <c:pt idx="3">
                        <c:v>2023</c:v>
                      </c:pt>
                      <c:pt idx="4">
                        <c:v>2024</c:v>
                      </c:pt>
                      <c:pt idx="5">
                        <c:v>2025</c:v>
                      </c:pt>
                      <c:pt idx="6">
                        <c:v>2026</c:v>
                      </c:pt>
                      <c:pt idx="7">
                        <c:v>2027</c:v>
                      </c:pt>
                      <c:pt idx="8">
                        <c:v>2028</c:v>
                      </c:pt>
                      <c:pt idx="9">
                        <c:v>2029</c:v>
                      </c:pt>
                      <c:pt idx="10">
                        <c:v>2030</c:v>
                      </c:pt>
                      <c:pt idx="11">
                        <c:v>2031</c:v>
                      </c:pt>
                      <c:pt idx="12">
                        <c:v>2032</c:v>
                      </c:pt>
                      <c:pt idx="13">
                        <c:v>2033</c:v>
                      </c:pt>
                      <c:pt idx="14">
                        <c:v>2034</c:v>
                      </c:pt>
                      <c:pt idx="15">
                        <c:v>2035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BEV_sale!$G$5:$G$20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10</c:v>
                      </c:pt>
                      <c:pt idx="6">
                        <c:v>350</c:v>
                      </c:pt>
                      <c:pt idx="7">
                        <c:v>2520</c:v>
                      </c:pt>
                      <c:pt idx="8">
                        <c:v>12590</c:v>
                      </c:pt>
                      <c:pt idx="9">
                        <c:v>44590</c:v>
                      </c:pt>
                      <c:pt idx="10">
                        <c:v>87750</c:v>
                      </c:pt>
                      <c:pt idx="11">
                        <c:v>85450</c:v>
                      </c:pt>
                      <c:pt idx="12">
                        <c:v>82910</c:v>
                      </c:pt>
                      <c:pt idx="13">
                        <c:v>88150</c:v>
                      </c:pt>
                      <c:pt idx="14">
                        <c:v>90160</c:v>
                      </c:pt>
                      <c:pt idx="15">
                        <c:v>90590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3-4C67-4992-92D5-9E639515EBBE}"/>
                  </c:ext>
                </c:extLst>
              </c15:ser>
            </c15:filteredScatterSeries>
          </c:ext>
        </c:extLst>
      </c:scatterChart>
      <c:valAx>
        <c:axId val="703088304"/>
        <c:scaling>
          <c:orientation val="minMax"/>
          <c:max val="2035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Vehicles/year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BEV_stock!$C$3</c:f>
          <c:strCache>
            <c:ptCount val="1"/>
            <c:pt idx="0">
              <c:v>Day_cab+BEV_stocks (#/year)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BEV_stock!$D$4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BEV_stock!$C$5:$C$20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BEV_stock!$D$5:$D$20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30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405-4AAF-913A-84F6C119648F}"/>
            </c:ext>
          </c:extLst>
        </c:ser>
        <c:ser>
          <c:idx val="1"/>
          <c:order val="1"/>
          <c:tx>
            <c:strRef>
              <c:f>BEV_stock!$E$4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BEV_stock!$C$5:$C$20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BEV_stock!$E$5:$E$20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30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9405-4AAF-913A-84F6C119648F}"/>
            </c:ext>
          </c:extLst>
        </c:ser>
        <c:ser>
          <c:idx val="2"/>
          <c:order val="2"/>
          <c:tx>
            <c:strRef>
              <c:f>BEV_stock!$F$4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BEV_stock!$C$5:$C$20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BEV_stock!$F$5:$F$20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100</c:v>
                </c:pt>
                <c:pt idx="6">
                  <c:v>260</c:v>
                </c:pt>
                <c:pt idx="7">
                  <c:v>710</c:v>
                </c:pt>
                <c:pt idx="8">
                  <c:v>2510</c:v>
                </c:pt>
                <c:pt idx="9">
                  <c:v>13280</c:v>
                </c:pt>
                <c:pt idx="10">
                  <c:v>62940</c:v>
                </c:pt>
                <c:pt idx="11">
                  <c:v>104540</c:v>
                </c:pt>
                <c:pt idx="12">
                  <c:v>161230</c:v>
                </c:pt>
                <c:pt idx="13">
                  <c:v>233340</c:v>
                </c:pt>
                <c:pt idx="14">
                  <c:v>316020</c:v>
                </c:pt>
                <c:pt idx="15">
                  <c:v>404230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9405-4AAF-913A-84F6C11964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  <c:extLst>
          <c:ext xmlns:c15="http://schemas.microsoft.com/office/drawing/2012/chart" uri="{02D57815-91ED-43cb-92C2-25804820EDAC}">
            <c15:filteredScatte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BEV_stock!$G$4</c15:sqref>
                        </c15:formulaRef>
                      </c:ext>
                    </c:extLst>
                    <c:strCache>
                      <c:ptCount val="1"/>
                      <c:pt idx="0">
                        <c:v>high_tech_smallBatterySleeper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BEV_stock!$C$5:$C$20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2020</c:v>
                      </c:pt>
                      <c:pt idx="1">
                        <c:v>2021</c:v>
                      </c:pt>
                      <c:pt idx="2">
                        <c:v>2022</c:v>
                      </c:pt>
                      <c:pt idx="3">
                        <c:v>2023</c:v>
                      </c:pt>
                      <c:pt idx="4">
                        <c:v>2024</c:v>
                      </c:pt>
                      <c:pt idx="5">
                        <c:v>2025</c:v>
                      </c:pt>
                      <c:pt idx="6">
                        <c:v>2026</c:v>
                      </c:pt>
                      <c:pt idx="7">
                        <c:v>2027</c:v>
                      </c:pt>
                      <c:pt idx="8">
                        <c:v>2028</c:v>
                      </c:pt>
                      <c:pt idx="9">
                        <c:v>2029</c:v>
                      </c:pt>
                      <c:pt idx="10">
                        <c:v>2030</c:v>
                      </c:pt>
                      <c:pt idx="11">
                        <c:v>2031</c:v>
                      </c:pt>
                      <c:pt idx="12">
                        <c:v>2032</c:v>
                      </c:pt>
                      <c:pt idx="13">
                        <c:v>2033</c:v>
                      </c:pt>
                      <c:pt idx="14">
                        <c:v>2034</c:v>
                      </c:pt>
                      <c:pt idx="15">
                        <c:v>2035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BEV_stock!$G$5:$G$20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100</c:v>
                      </c:pt>
                      <c:pt idx="6">
                        <c:v>260</c:v>
                      </c:pt>
                      <c:pt idx="7">
                        <c:v>710</c:v>
                      </c:pt>
                      <c:pt idx="8">
                        <c:v>2510</c:v>
                      </c:pt>
                      <c:pt idx="9">
                        <c:v>13280</c:v>
                      </c:pt>
                      <c:pt idx="10">
                        <c:v>62940</c:v>
                      </c:pt>
                      <c:pt idx="11">
                        <c:v>104540</c:v>
                      </c:pt>
                      <c:pt idx="12">
                        <c:v>161230</c:v>
                      </c:pt>
                      <c:pt idx="13">
                        <c:v>233340</c:v>
                      </c:pt>
                      <c:pt idx="14">
                        <c:v>316020</c:v>
                      </c:pt>
                      <c:pt idx="15">
                        <c:v>404230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3-9405-4AAF-913A-84F6C119648F}"/>
                  </c:ext>
                </c:extLst>
              </c15:ser>
            </c15:filteredScatterSeries>
          </c:ext>
        </c:extLst>
      </c:scatterChart>
      <c:valAx>
        <c:axId val="703088304"/>
        <c:scaling>
          <c:orientation val="minMax"/>
          <c:max val="2035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vehicles/year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BEV_stock!$C$23</c:f>
          <c:strCache>
            <c:ptCount val="1"/>
            <c:pt idx="0">
              <c:v>Sleeper+BEV_stocks (#/year)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BEV_stock!$D$4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BEV_stock!$C$25:$C$40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BEV_stock!$D$25:$D$40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627-4069-AAA6-694362233246}"/>
            </c:ext>
          </c:extLst>
        </c:ser>
        <c:ser>
          <c:idx val="1"/>
          <c:order val="1"/>
          <c:tx>
            <c:strRef>
              <c:f>BEV_stock!$E$4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BEV_stock!$C$25:$C$40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BEV_stock!$E$25:$E$40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C627-4069-AAA6-694362233246}"/>
            </c:ext>
          </c:extLst>
        </c:ser>
        <c:ser>
          <c:idx val="2"/>
          <c:order val="2"/>
          <c:tx>
            <c:strRef>
              <c:f>BEV_stock!$F$4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BEV_stock!$C$25:$C$40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BEV_stock!$F$25:$F$40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200</c:v>
                </c:pt>
                <c:pt idx="11">
                  <c:v>380</c:v>
                </c:pt>
                <c:pt idx="12">
                  <c:v>1220</c:v>
                </c:pt>
                <c:pt idx="13">
                  <c:v>4210</c:v>
                </c:pt>
                <c:pt idx="14">
                  <c:v>13720</c:v>
                </c:pt>
                <c:pt idx="15">
                  <c:v>35760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C627-4069-AAA6-694362233246}"/>
            </c:ext>
          </c:extLst>
        </c:ser>
        <c:ser>
          <c:idx val="3"/>
          <c:order val="3"/>
          <c:tx>
            <c:strRef>
              <c:f>BEV_stock!$G$4</c:f>
              <c:strCache>
                <c:ptCount val="1"/>
                <c:pt idx="0">
                  <c:v>high_tech_smallBatterySleeper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BEV_stock!$C$25:$C$40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BEV_stock!$G$25:$G$40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140</c:v>
                </c:pt>
                <c:pt idx="10">
                  <c:v>6400</c:v>
                </c:pt>
                <c:pt idx="11">
                  <c:v>11880</c:v>
                </c:pt>
                <c:pt idx="12">
                  <c:v>22750</c:v>
                </c:pt>
                <c:pt idx="13">
                  <c:v>42500</c:v>
                </c:pt>
                <c:pt idx="14">
                  <c:v>73410</c:v>
                </c:pt>
                <c:pt idx="15">
                  <c:v>116240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C627-4069-AAA6-6943622332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</c:scatterChart>
      <c:valAx>
        <c:axId val="703088304"/>
        <c:scaling>
          <c:orientation val="minMax"/>
          <c:max val="2035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vehicles/year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BEV_stock!$C$43</c:f>
          <c:strCache>
            <c:ptCount val="1"/>
            <c:pt idx="0">
              <c:v>Bus+BEV_stocks (#/year)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BEV_stock!$D$4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BEV_stock!$C$45:$C$60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BEV_stock!$D$45:$D$60</c:f>
              <c:numCache>
                <c:formatCode>General</c:formatCode>
                <c:ptCount val="16"/>
                <c:pt idx="0">
                  <c:v>200</c:v>
                </c:pt>
                <c:pt idx="1">
                  <c:v>560</c:v>
                </c:pt>
                <c:pt idx="2">
                  <c:v>1260</c:v>
                </c:pt>
                <c:pt idx="3">
                  <c:v>2620</c:v>
                </c:pt>
                <c:pt idx="4">
                  <c:v>4910</c:v>
                </c:pt>
                <c:pt idx="5">
                  <c:v>8220</c:v>
                </c:pt>
                <c:pt idx="6">
                  <c:v>12540</c:v>
                </c:pt>
                <c:pt idx="7">
                  <c:v>17860</c:v>
                </c:pt>
                <c:pt idx="8">
                  <c:v>23660</c:v>
                </c:pt>
                <c:pt idx="9">
                  <c:v>29620</c:v>
                </c:pt>
                <c:pt idx="10">
                  <c:v>35610</c:v>
                </c:pt>
                <c:pt idx="11">
                  <c:v>41600</c:v>
                </c:pt>
                <c:pt idx="12">
                  <c:v>47390</c:v>
                </c:pt>
                <c:pt idx="13">
                  <c:v>53020</c:v>
                </c:pt>
                <c:pt idx="14">
                  <c:v>58310</c:v>
                </c:pt>
                <c:pt idx="15">
                  <c:v>62940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93F-403C-97CC-C04BFDF56131}"/>
            </c:ext>
          </c:extLst>
        </c:ser>
        <c:ser>
          <c:idx val="1"/>
          <c:order val="1"/>
          <c:tx>
            <c:strRef>
              <c:f>BEV_stock!$E$4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BEV_stock!$C$45:$C$60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BEV_stock!$E$45:$E$60</c:f>
              <c:numCache>
                <c:formatCode>General</c:formatCode>
                <c:ptCount val="16"/>
                <c:pt idx="0">
                  <c:v>480</c:v>
                </c:pt>
                <c:pt idx="1">
                  <c:v>840</c:v>
                </c:pt>
                <c:pt idx="2">
                  <c:v>6540</c:v>
                </c:pt>
                <c:pt idx="3">
                  <c:v>12370</c:v>
                </c:pt>
                <c:pt idx="4">
                  <c:v>18260</c:v>
                </c:pt>
                <c:pt idx="5">
                  <c:v>24200</c:v>
                </c:pt>
                <c:pt idx="6">
                  <c:v>30160</c:v>
                </c:pt>
                <c:pt idx="7">
                  <c:v>36130</c:v>
                </c:pt>
                <c:pt idx="8">
                  <c:v>42090</c:v>
                </c:pt>
                <c:pt idx="9">
                  <c:v>48030</c:v>
                </c:pt>
                <c:pt idx="10">
                  <c:v>53950</c:v>
                </c:pt>
                <c:pt idx="11">
                  <c:v>59830</c:v>
                </c:pt>
                <c:pt idx="12">
                  <c:v>65620</c:v>
                </c:pt>
                <c:pt idx="13">
                  <c:v>71250</c:v>
                </c:pt>
                <c:pt idx="14">
                  <c:v>71540</c:v>
                </c:pt>
                <c:pt idx="15">
                  <c:v>71700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93F-403C-97CC-C04BFDF56131}"/>
            </c:ext>
          </c:extLst>
        </c:ser>
        <c:ser>
          <c:idx val="2"/>
          <c:order val="2"/>
          <c:tx>
            <c:strRef>
              <c:f>BEV_stock!$F$4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BEV_stock!$C$45:$C$60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BEV_stock!$F$45:$F$60</c:f>
              <c:numCache>
                <c:formatCode>General</c:formatCode>
                <c:ptCount val="16"/>
                <c:pt idx="0">
                  <c:v>200</c:v>
                </c:pt>
                <c:pt idx="1">
                  <c:v>5830</c:v>
                </c:pt>
                <c:pt idx="2">
                  <c:v>11620</c:v>
                </c:pt>
                <c:pt idx="3">
                  <c:v>17510</c:v>
                </c:pt>
                <c:pt idx="4">
                  <c:v>23460</c:v>
                </c:pt>
                <c:pt idx="5">
                  <c:v>29450</c:v>
                </c:pt>
                <c:pt idx="6">
                  <c:v>35440</c:v>
                </c:pt>
                <c:pt idx="7">
                  <c:v>41430</c:v>
                </c:pt>
                <c:pt idx="8">
                  <c:v>47420</c:v>
                </c:pt>
                <c:pt idx="9">
                  <c:v>53420</c:v>
                </c:pt>
                <c:pt idx="10">
                  <c:v>59420</c:v>
                </c:pt>
                <c:pt idx="11">
                  <c:v>65420</c:v>
                </c:pt>
                <c:pt idx="12">
                  <c:v>71220</c:v>
                </c:pt>
                <c:pt idx="13">
                  <c:v>71590</c:v>
                </c:pt>
                <c:pt idx="14">
                  <c:v>71800</c:v>
                </c:pt>
                <c:pt idx="15">
                  <c:v>71910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693F-403C-97CC-C04BFDF561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  <c:extLst>
          <c:ext xmlns:c15="http://schemas.microsoft.com/office/drawing/2012/chart" uri="{02D57815-91ED-43cb-92C2-25804820EDAC}">
            <c15:filteredScatte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BEV_stock!$G$4</c15:sqref>
                        </c15:formulaRef>
                      </c:ext>
                    </c:extLst>
                    <c:strCache>
                      <c:ptCount val="1"/>
                      <c:pt idx="0">
                        <c:v>high_tech_smallBatterySleeper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BEV_stock!$C$45:$C$60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2020</c:v>
                      </c:pt>
                      <c:pt idx="1">
                        <c:v>2021</c:v>
                      </c:pt>
                      <c:pt idx="2">
                        <c:v>2022</c:v>
                      </c:pt>
                      <c:pt idx="3">
                        <c:v>2023</c:v>
                      </c:pt>
                      <c:pt idx="4">
                        <c:v>2024</c:v>
                      </c:pt>
                      <c:pt idx="5">
                        <c:v>2025</c:v>
                      </c:pt>
                      <c:pt idx="6">
                        <c:v>2026</c:v>
                      </c:pt>
                      <c:pt idx="7">
                        <c:v>2027</c:v>
                      </c:pt>
                      <c:pt idx="8">
                        <c:v>2028</c:v>
                      </c:pt>
                      <c:pt idx="9">
                        <c:v>2029</c:v>
                      </c:pt>
                      <c:pt idx="10">
                        <c:v>2030</c:v>
                      </c:pt>
                      <c:pt idx="11">
                        <c:v>2031</c:v>
                      </c:pt>
                      <c:pt idx="12">
                        <c:v>2032</c:v>
                      </c:pt>
                      <c:pt idx="13">
                        <c:v>2033</c:v>
                      </c:pt>
                      <c:pt idx="14">
                        <c:v>2034</c:v>
                      </c:pt>
                      <c:pt idx="15">
                        <c:v>2035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BEV_stock!$G$45:$G$60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200</c:v>
                      </c:pt>
                      <c:pt idx="1">
                        <c:v>5830</c:v>
                      </c:pt>
                      <c:pt idx="2">
                        <c:v>11620</c:v>
                      </c:pt>
                      <c:pt idx="3">
                        <c:v>17510</c:v>
                      </c:pt>
                      <c:pt idx="4">
                        <c:v>23470</c:v>
                      </c:pt>
                      <c:pt idx="5">
                        <c:v>29460</c:v>
                      </c:pt>
                      <c:pt idx="6">
                        <c:v>35450</c:v>
                      </c:pt>
                      <c:pt idx="7">
                        <c:v>41440</c:v>
                      </c:pt>
                      <c:pt idx="8">
                        <c:v>47430</c:v>
                      </c:pt>
                      <c:pt idx="9">
                        <c:v>53430</c:v>
                      </c:pt>
                      <c:pt idx="10">
                        <c:v>59430</c:v>
                      </c:pt>
                      <c:pt idx="11">
                        <c:v>65430</c:v>
                      </c:pt>
                      <c:pt idx="12">
                        <c:v>71230</c:v>
                      </c:pt>
                      <c:pt idx="13">
                        <c:v>71600</c:v>
                      </c:pt>
                      <c:pt idx="14">
                        <c:v>71810</c:v>
                      </c:pt>
                      <c:pt idx="15">
                        <c:v>71920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3-693F-403C-97CC-C04BFDF56131}"/>
                  </c:ext>
                </c:extLst>
              </c15:ser>
            </c15:filteredScatterSeries>
          </c:ext>
        </c:extLst>
      </c:scatterChart>
      <c:valAx>
        <c:axId val="703088304"/>
        <c:scaling>
          <c:orientation val="minMax"/>
          <c:max val="2035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vehicles/year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BEV_incentive!$R$23</c:f>
          <c:strCache>
            <c:ptCount val="1"/>
            <c:pt idx="0">
              <c:v>Sleeper+BEV_incentive (accumulated)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BEV_incentive!$S$4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BEV_incentive!$C$25:$C$36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BEV_incentive!$S$25:$S$36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013-4780-9802-D9EE846C387B}"/>
            </c:ext>
          </c:extLst>
        </c:ser>
        <c:ser>
          <c:idx val="1"/>
          <c:order val="1"/>
          <c:tx>
            <c:strRef>
              <c:f>BEV_incentive!$T$4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BEV_incentive!$C$25:$C$36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BEV_incentive!$T$25:$T$36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D013-4780-9802-D9EE846C387B}"/>
            </c:ext>
          </c:extLst>
        </c:ser>
        <c:ser>
          <c:idx val="2"/>
          <c:order val="2"/>
          <c:tx>
            <c:strRef>
              <c:f>BEV_incentive!$U$4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BEV_incentive!$C$25:$C$36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BEV_incentive!$U$25:$U$36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930967906.22117198</c:v>
                </c:pt>
                <c:pt idx="11">
                  <c:v>1498762362.4505649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D013-4780-9802-D9EE846C387B}"/>
            </c:ext>
          </c:extLst>
        </c:ser>
        <c:ser>
          <c:idx val="3"/>
          <c:order val="3"/>
          <c:tx>
            <c:strRef>
              <c:f>BEV_incentive!$V$4</c:f>
              <c:strCache>
                <c:ptCount val="1"/>
                <c:pt idx="0">
                  <c:v>high_tech_smallBatterySleeper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BEV_incentive!$C$25:$C$36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BEV_incentive!$V$25:$V$36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548782109.70844805</c:v>
                </c:pt>
                <c:pt idx="10">
                  <c:v>1834891908.785078</c:v>
                </c:pt>
                <c:pt idx="11">
                  <c:v>2469483866.6063738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D013-4780-9802-D9EE846C387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</c:scatterChart>
      <c:valAx>
        <c:axId val="703088304"/>
        <c:scaling>
          <c:orientation val="minMax"/>
          <c:max val="2031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Incentive (billion</a:t>
                </a:r>
                <a:r>
                  <a:rPr lang="en-US" baseline="0"/>
                  <a:t> $)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  <c:dispUnits>
          <c:builtInUnit val="billions"/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BEV_incentive!$R$43</c:f>
          <c:strCache>
            <c:ptCount val="1"/>
            <c:pt idx="0">
              <c:v>Bus+BEV_incentive (accumulated)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BEV_incentive!$S$4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BEV_incentive!$C$45:$C$56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BEV_incentive!$S$45:$S$56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157-4C1B-80E4-0D9AA9C2B6F3}"/>
            </c:ext>
          </c:extLst>
        </c:ser>
        <c:ser>
          <c:idx val="1"/>
          <c:order val="1"/>
          <c:tx>
            <c:strRef>
              <c:f>BEV_incentive!$T$4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BEV_incentive!$C$45:$C$56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BEV_incentive!$T$45:$T$56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481676196.13146698</c:v>
                </c:pt>
                <c:pt idx="3">
                  <c:v>981340031.14279997</c:v>
                </c:pt>
                <c:pt idx="4">
                  <c:v>1463511749.8570549</c:v>
                </c:pt>
                <c:pt idx="5">
                  <c:v>1922084998.5046849</c:v>
                </c:pt>
                <c:pt idx="6">
                  <c:v>2355447162.6418238</c:v>
                </c:pt>
                <c:pt idx="7">
                  <c:v>2695573062.3307085</c:v>
                </c:pt>
                <c:pt idx="8">
                  <c:v>2950866392.4081607</c:v>
                </c:pt>
                <c:pt idx="9">
                  <c:v>3129730847.7110066</c:v>
                </c:pt>
                <c:pt idx="10">
                  <c:v>3240570123.0760746</c:v>
                </c:pt>
                <c:pt idx="11">
                  <c:v>3294195515.2829518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157-4C1B-80E4-0D9AA9C2B6F3}"/>
            </c:ext>
          </c:extLst>
        </c:ser>
        <c:ser>
          <c:idx val="2"/>
          <c:order val="2"/>
          <c:tx>
            <c:strRef>
              <c:f>BEV_incentive!$U$4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BEV_incentive!$C$45:$C$56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BEV_incentive!$U$45:$U$56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499822005.78580803</c:v>
                </c:pt>
                <c:pt idx="3">
                  <c:v>964813739.55822802</c:v>
                </c:pt>
                <c:pt idx="4">
                  <c:v>1389926494.1881051</c:v>
                </c:pt>
                <c:pt idx="5">
                  <c:v>1775160269.6754322</c:v>
                </c:pt>
                <c:pt idx="6">
                  <c:v>2120515066.0202131</c:v>
                </c:pt>
                <c:pt idx="7">
                  <c:v>2375078247.0220771</c:v>
                </c:pt>
                <c:pt idx="8">
                  <c:v>2552142805.7285399</c:v>
                </c:pt>
                <c:pt idx="9">
                  <c:v>2665001735.1871171</c:v>
                </c:pt>
                <c:pt idx="10">
                  <c:v>2726948028.4453192</c:v>
                </c:pt>
                <c:pt idx="11">
                  <c:v>2757123165.1963673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157-4C1B-80E4-0D9AA9C2B6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  <c:extLst>
          <c:ext xmlns:c15="http://schemas.microsoft.com/office/drawing/2012/chart" uri="{02D57815-91ED-43cb-92C2-25804820EDAC}">
            <c15:filteredScatte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BEV_incentive!$V$4</c15:sqref>
                        </c15:formulaRef>
                      </c:ext>
                    </c:extLst>
                    <c:strCache>
                      <c:ptCount val="1"/>
                      <c:pt idx="0">
                        <c:v>high_tech_smallBatterySleeper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BEV_incentive!$C$45:$C$56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2020</c:v>
                      </c:pt>
                      <c:pt idx="1">
                        <c:v>2021</c:v>
                      </c:pt>
                      <c:pt idx="2">
                        <c:v>2022</c:v>
                      </c:pt>
                      <c:pt idx="3">
                        <c:v>2023</c:v>
                      </c:pt>
                      <c:pt idx="4">
                        <c:v>2024</c:v>
                      </c:pt>
                      <c:pt idx="5">
                        <c:v>2025</c:v>
                      </c:pt>
                      <c:pt idx="6">
                        <c:v>2026</c:v>
                      </c:pt>
                      <c:pt idx="7">
                        <c:v>2027</c:v>
                      </c:pt>
                      <c:pt idx="8">
                        <c:v>2028</c:v>
                      </c:pt>
                      <c:pt idx="9">
                        <c:v>2029</c:v>
                      </c:pt>
                      <c:pt idx="10">
                        <c:v>2030</c:v>
                      </c:pt>
                      <c:pt idx="11">
                        <c:v>2031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BEV_incentive!$V$45:$V$56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0</c:v>
                      </c:pt>
                      <c:pt idx="1">
                        <c:v>0</c:v>
                      </c:pt>
                      <c:pt idx="2">
                        <c:v>499822005.78580803</c:v>
                      </c:pt>
                      <c:pt idx="3">
                        <c:v>964813739.55822802</c:v>
                      </c:pt>
                      <c:pt idx="4">
                        <c:v>1389926494.1881051</c:v>
                      </c:pt>
                      <c:pt idx="5">
                        <c:v>1775160269.6754322</c:v>
                      </c:pt>
                      <c:pt idx="6">
                        <c:v>2120515066.0202131</c:v>
                      </c:pt>
                      <c:pt idx="7">
                        <c:v>2375078247.0220771</c:v>
                      </c:pt>
                      <c:pt idx="8">
                        <c:v>2552142805.7285399</c:v>
                      </c:pt>
                      <c:pt idx="9">
                        <c:v>2665001735.1871171</c:v>
                      </c:pt>
                      <c:pt idx="10">
                        <c:v>2726948028.4453192</c:v>
                      </c:pt>
                      <c:pt idx="11">
                        <c:v>2757123165.1963673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3-7157-4C1B-80E4-0D9AA9C2B6F3}"/>
                  </c:ext>
                </c:extLst>
              </c15:ser>
            </c15:filteredScatterSeries>
          </c:ext>
        </c:extLst>
      </c:scatterChart>
      <c:valAx>
        <c:axId val="703088304"/>
        <c:scaling>
          <c:orientation val="minMax"/>
          <c:max val="2031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Incentive (billion</a:t>
                </a:r>
                <a:r>
                  <a:rPr lang="en-US" baseline="0"/>
                  <a:t> $)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  <c:dispUnits>
          <c:builtInUnit val="billions"/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BEV_incentive!$R$3</c:f>
          <c:strCache>
            <c:ptCount val="1"/>
            <c:pt idx="0">
              <c:v>Day_cab+BEV_incentive (accumulated)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BEV_incentive!$S$4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BEV_incentive!$C$5:$C$16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BEV_incentive!$S$5:$S$16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5BE-4F4A-9F2C-EDC38E43B1CD}"/>
            </c:ext>
          </c:extLst>
        </c:ser>
        <c:ser>
          <c:idx val="1"/>
          <c:order val="1"/>
          <c:tx>
            <c:strRef>
              <c:f>BEV_incentive!$T$4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BEV_incentive!$C$5:$C$16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BEV_incentive!$T$5:$T$16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499227.40730141202</c:v>
                </c:pt>
                <c:pt idx="10">
                  <c:v>3291225.2320399522</c:v>
                </c:pt>
                <c:pt idx="11">
                  <c:v>6793603.2482987419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5BE-4F4A-9F2C-EDC38E43B1CD}"/>
            </c:ext>
          </c:extLst>
        </c:ser>
        <c:ser>
          <c:idx val="2"/>
          <c:order val="2"/>
          <c:tx>
            <c:strRef>
              <c:f>BEV_incentive!$U$4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BEV_incentive!$C$5:$C$16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BEV_incentive!$U$5:$U$16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1080279.55914677</c:v>
                </c:pt>
                <c:pt idx="6">
                  <c:v>35192138.34062317</c:v>
                </c:pt>
                <c:pt idx="7">
                  <c:v>217675736.29751718</c:v>
                </c:pt>
                <c:pt idx="8">
                  <c:v>858351032.86953819</c:v>
                </c:pt>
                <c:pt idx="9">
                  <c:v>2324602819.0365982</c:v>
                </c:pt>
                <c:pt idx="10">
                  <c:v>3939215824.9934783</c:v>
                </c:pt>
                <c:pt idx="11">
                  <c:v>4703736819.9730043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5BE-4F4A-9F2C-EDC38E43B1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  <c:extLst>
          <c:ext xmlns:c15="http://schemas.microsoft.com/office/drawing/2012/chart" uri="{02D57815-91ED-43cb-92C2-25804820EDAC}">
            <c15:filteredScatte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BEV_incentive!$V$4</c15:sqref>
                        </c15:formulaRef>
                      </c:ext>
                    </c:extLst>
                    <c:strCache>
                      <c:ptCount val="1"/>
                      <c:pt idx="0">
                        <c:v>high_tech_smallBatterySleeper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BEV_incentive!$C$5:$C$16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2020</c:v>
                      </c:pt>
                      <c:pt idx="1">
                        <c:v>2021</c:v>
                      </c:pt>
                      <c:pt idx="2">
                        <c:v>2022</c:v>
                      </c:pt>
                      <c:pt idx="3">
                        <c:v>2023</c:v>
                      </c:pt>
                      <c:pt idx="4">
                        <c:v>2024</c:v>
                      </c:pt>
                      <c:pt idx="5">
                        <c:v>2025</c:v>
                      </c:pt>
                      <c:pt idx="6">
                        <c:v>2026</c:v>
                      </c:pt>
                      <c:pt idx="7">
                        <c:v>2027</c:v>
                      </c:pt>
                      <c:pt idx="8">
                        <c:v>2028</c:v>
                      </c:pt>
                      <c:pt idx="9">
                        <c:v>2029</c:v>
                      </c:pt>
                      <c:pt idx="10">
                        <c:v>2030</c:v>
                      </c:pt>
                      <c:pt idx="11">
                        <c:v>2031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BEV_incentive!$V$5:$V$16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1080279.55914677</c:v>
                      </c:pt>
                      <c:pt idx="6">
                        <c:v>35192138.34062317</c:v>
                      </c:pt>
                      <c:pt idx="7">
                        <c:v>217675736.29751718</c:v>
                      </c:pt>
                      <c:pt idx="8">
                        <c:v>858351032.86953819</c:v>
                      </c:pt>
                      <c:pt idx="9">
                        <c:v>2324602819.0365982</c:v>
                      </c:pt>
                      <c:pt idx="10">
                        <c:v>3939215824.9934783</c:v>
                      </c:pt>
                      <c:pt idx="11">
                        <c:v>4703736819.9730043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3-55BE-4F4A-9F2C-EDC38E43B1CD}"/>
                  </c:ext>
                </c:extLst>
              </c15:ser>
            </c15:filteredScatterSeries>
          </c:ext>
        </c:extLst>
      </c:scatterChart>
      <c:valAx>
        <c:axId val="703088304"/>
        <c:scaling>
          <c:orientation val="minMax"/>
          <c:max val="2031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Incentive (billion</a:t>
                </a:r>
                <a:r>
                  <a:rPr lang="en-US" baseline="0"/>
                  <a:t> $)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  <c:dispUnits>
          <c:builtInUnit val="billions"/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BEV_incentive!$R$3</c:f>
          <c:strCache>
            <c:ptCount val="1"/>
            <c:pt idx="0">
              <c:v>Day_cab+BEV_incentive (accumulated)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BEV_incentive!$S$4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BEV_incentive!$C$5:$C$16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BEV_incentive!$S$5:$S$16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09B-48A3-BD47-07C72C3E7B59}"/>
            </c:ext>
          </c:extLst>
        </c:ser>
        <c:ser>
          <c:idx val="1"/>
          <c:order val="1"/>
          <c:tx>
            <c:strRef>
              <c:f>BEV_incentive!$T$4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BEV_incentive!$C$5:$C$16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BEV_incentive!$T$5:$T$16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09B-48A3-BD47-07C72C3E7B59}"/>
            </c:ext>
          </c:extLst>
        </c:ser>
        <c:ser>
          <c:idx val="2"/>
          <c:order val="2"/>
          <c:tx>
            <c:strRef>
              <c:f>BEV_incentive!$U$4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BEV_incentive!$C$5:$C$16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BEV_incentive!$U$5:$U$16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8334230.8213800304</c:v>
                </c:pt>
                <c:pt idx="6">
                  <c:v>18671395.651119731</c:v>
                </c:pt>
                <c:pt idx="7">
                  <c:v>40215676.116496533</c:v>
                </c:pt>
                <c:pt idx="8">
                  <c:v>99584414.782631934</c:v>
                </c:pt>
                <c:pt idx="9">
                  <c:v>314527719.65070295</c:v>
                </c:pt>
                <c:pt idx="10">
                  <c:v>754795199.02172494</c:v>
                </c:pt>
                <c:pt idx="11">
                  <c:v>754795199.02172494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609B-48A3-BD47-07C72C3E7B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  <c:extLst>
          <c:ext xmlns:c15="http://schemas.microsoft.com/office/drawing/2012/chart" uri="{02D57815-91ED-43cb-92C2-25804820EDAC}">
            <c15:filteredScatte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BEV_incentive!$V$4</c15:sqref>
                        </c15:formulaRef>
                      </c:ext>
                    </c:extLst>
                    <c:strCache>
                      <c:ptCount val="1"/>
                      <c:pt idx="0">
                        <c:v>high_tech_smallBatterySleeper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BEV_incentive!$C$5:$C$16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2020</c:v>
                      </c:pt>
                      <c:pt idx="1">
                        <c:v>2021</c:v>
                      </c:pt>
                      <c:pt idx="2">
                        <c:v>2022</c:v>
                      </c:pt>
                      <c:pt idx="3">
                        <c:v>2023</c:v>
                      </c:pt>
                      <c:pt idx="4">
                        <c:v>2024</c:v>
                      </c:pt>
                      <c:pt idx="5">
                        <c:v>2025</c:v>
                      </c:pt>
                      <c:pt idx="6">
                        <c:v>2026</c:v>
                      </c:pt>
                      <c:pt idx="7">
                        <c:v>2027</c:v>
                      </c:pt>
                      <c:pt idx="8">
                        <c:v>2028</c:v>
                      </c:pt>
                      <c:pt idx="9">
                        <c:v>2029</c:v>
                      </c:pt>
                      <c:pt idx="10">
                        <c:v>2030</c:v>
                      </c:pt>
                      <c:pt idx="11">
                        <c:v>2031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BEV_incentive!$V$5:$V$16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8334230.8213800304</c:v>
                      </c:pt>
                      <c:pt idx="6">
                        <c:v>18671395.651119731</c:v>
                      </c:pt>
                      <c:pt idx="7">
                        <c:v>40215676.116496533</c:v>
                      </c:pt>
                      <c:pt idx="8">
                        <c:v>99584414.782631934</c:v>
                      </c:pt>
                      <c:pt idx="9">
                        <c:v>314527719.65070295</c:v>
                      </c:pt>
                      <c:pt idx="10">
                        <c:v>754795199.02172494</c:v>
                      </c:pt>
                      <c:pt idx="11">
                        <c:v>754795199.02172494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3-609B-48A3-BD47-07C72C3E7B59}"/>
                  </c:ext>
                </c:extLst>
              </c15:ser>
            </c15:filteredScatterSeries>
          </c:ext>
        </c:extLst>
      </c:scatterChart>
      <c:valAx>
        <c:axId val="703088304"/>
        <c:scaling>
          <c:orientation val="minMax"/>
          <c:max val="2031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Incentive (billion</a:t>
                </a:r>
                <a:r>
                  <a:rPr lang="en-US" baseline="0"/>
                  <a:t> $)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  <c:dispUnits>
          <c:builtInUnit val="billions"/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BEV_incentive!$R$23</c:f>
          <c:strCache>
            <c:ptCount val="1"/>
            <c:pt idx="0">
              <c:v>Sleeper+BEV_incentive (accumulated)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BEV_incentive!$S$4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BEV_incentive!$C$25:$C$36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BEV_incentive!$S$25:$S$36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CDF-49C1-B056-AF46E388EEC6}"/>
            </c:ext>
          </c:extLst>
        </c:ser>
        <c:ser>
          <c:idx val="1"/>
          <c:order val="1"/>
          <c:tx>
            <c:strRef>
              <c:f>BEV_incentive!$T$4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BEV_incentive!$C$25:$C$36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BEV_incentive!$T$25:$T$36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CDF-49C1-B056-AF46E388EEC6}"/>
            </c:ext>
          </c:extLst>
        </c:ser>
        <c:ser>
          <c:idx val="2"/>
          <c:order val="2"/>
          <c:tx>
            <c:strRef>
              <c:f>BEV_incentive!$U$4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BEV_incentive!$C$25:$C$36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BEV_incentive!$U$25:$U$36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2524185.4735733299</c:v>
                </c:pt>
                <c:pt idx="11">
                  <c:v>2524185.4735733299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ACDF-49C1-B056-AF46E388EEC6}"/>
            </c:ext>
          </c:extLst>
        </c:ser>
        <c:ser>
          <c:idx val="3"/>
          <c:order val="3"/>
          <c:tx>
            <c:strRef>
              <c:f>BEV_incentive!$V$4</c:f>
              <c:strCache>
                <c:ptCount val="1"/>
                <c:pt idx="0">
                  <c:v>high_tech_smallBatterySleeper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BEV_incentive!$C$25:$C$36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BEV_incentive!$V$25:$V$36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3707854.4405892901</c:v>
                </c:pt>
                <c:pt idx="10">
                  <c:v>73588309.3764195</c:v>
                </c:pt>
                <c:pt idx="11">
                  <c:v>73588309.3764195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ACDF-49C1-B056-AF46E388EE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</c:scatterChart>
      <c:valAx>
        <c:axId val="703088304"/>
        <c:scaling>
          <c:orientation val="minMax"/>
          <c:max val="2031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Incentive (billion</a:t>
                </a:r>
                <a:r>
                  <a:rPr lang="en-US" baseline="0"/>
                  <a:t> $)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  <c:dispUnits>
          <c:builtInUnit val="billions"/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BEV_incentive!$R$43</c:f>
          <c:strCache>
            <c:ptCount val="1"/>
            <c:pt idx="0">
              <c:v>Bus+BEV_incentive (accumulated)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BEV_incentive!$S$4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BEV_incentive!$C$45:$C$56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BEV_incentive!$S$45:$S$56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F9A-47E9-A3EC-91B1612E4826}"/>
            </c:ext>
          </c:extLst>
        </c:ser>
        <c:ser>
          <c:idx val="1"/>
          <c:order val="1"/>
          <c:tx>
            <c:strRef>
              <c:f>BEV_incentive!$T$4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BEV_incentive!$C$45:$C$56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BEV_incentive!$T$45:$T$56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507695914.03207803</c:v>
                </c:pt>
                <c:pt idx="3">
                  <c:v>1003437176.9015</c:v>
                </c:pt>
                <c:pt idx="4">
                  <c:v>1479347909.1895061</c:v>
                </c:pt>
                <c:pt idx="5">
                  <c:v>1934340915.5612741</c:v>
                </c:pt>
                <c:pt idx="6">
                  <c:v>2365699971.8348999</c:v>
                </c:pt>
                <c:pt idx="7">
                  <c:v>2705979129.1358638</c:v>
                </c:pt>
                <c:pt idx="8">
                  <c:v>2961363991.0576</c:v>
                </c:pt>
                <c:pt idx="9">
                  <c:v>3140276110.447782</c:v>
                </c:pt>
                <c:pt idx="10">
                  <c:v>3251134719.1458902</c:v>
                </c:pt>
                <c:pt idx="11">
                  <c:v>3304764528.6025681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F9A-47E9-A3EC-91B1612E4826}"/>
            </c:ext>
          </c:extLst>
        </c:ser>
        <c:ser>
          <c:idx val="2"/>
          <c:order val="2"/>
          <c:tx>
            <c:strRef>
              <c:f>BEV_incentive!$U$4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BEV_incentive!$C$45:$C$56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BEV_incentive!$U$45:$U$56</c:f>
              <c:numCache>
                <c:formatCode>General</c:formatCode>
                <c:ptCount val="12"/>
                <c:pt idx="0">
                  <c:v>0</c:v>
                </c:pt>
                <c:pt idx="1">
                  <c:v>510476826.22666198</c:v>
                </c:pt>
                <c:pt idx="2">
                  <c:v>998973568.61654902</c:v>
                </c:pt>
                <c:pt idx="3">
                  <c:v>1456434362.8986909</c:v>
                </c:pt>
                <c:pt idx="4">
                  <c:v>1878910619.77793</c:v>
                </c:pt>
                <c:pt idx="5">
                  <c:v>2264388903.1980448</c:v>
                </c:pt>
                <c:pt idx="6">
                  <c:v>2552340737.8323088</c:v>
                </c:pt>
                <c:pt idx="7">
                  <c:v>2756083045.6955366</c:v>
                </c:pt>
                <c:pt idx="8">
                  <c:v>2888929077.7561817</c:v>
                </c:pt>
                <c:pt idx="9">
                  <c:v>2964320218.8156743</c:v>
                </c:pt>
                <c:pt idx="10">
                  <c:v>2995352901.4586744</c:v>
                </c:pt>
                <c:pt idx="11">
                  <c:v>2995352901.4586744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AF9A-47E9-A3EC-91B1612E48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  <c:extLst>
          <c:ext xmlns:c15="http://schemas.microsoft.com/office/drawing/2012/chart" uri="{02D57815-91ED-43cb-92C2-25804820EDAC}">
            <c15:filteredScatte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BEV_incentive!$V$4</c15:sqref>
                        </c15:formulaRef>
                      </c:ext>
                    </c:extLst>
                    <c:strCache>
                      <c:ptCount val="1"/>
                      <c:pt idx="0">
                        <c:v>high_tech_smallBatterySleeper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BEV_incentive!$C$45:$C$56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2020</c:v>
                      </c:pt>
                      <c:pt idx="1">
                        <c:v>2021</c:v>
                      </c:pt>
                      <c:pt idx="2">
                        <c:v>2022</c:v>
                      </c:pt>
                      <c:pt idx="3">
                        <c:v>2023</c:v>
                      </c:pt>
                      <c:pt idx="4">
                        <c:v>2024</c:v>
                      </c:pt>
                      <c:pt idx="5">
                        <c:v>2025</c:v>
                      </c:pt>
                      <c:pt idx="6">
                        <c:v>2026</c:v>
                      </c:pt>
                      <c:pt idx="7">
                        <c:v>2027</c:v>
                      </c:pt>
                      <c:pt idx="8">
                        <c:v>2028</c:v>
                      </c:pt>
                      <c:pt idx="9">
                        <c:v>2029</c:v>
                      </c:pt>
                      <c:pt idx="10">
                        <c:v>2030</c:v>
                      </c:pt>
                      <c:pt idx="11">
                        <c:v>2031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BEV_incentive!$V$45:$V$56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0</c:v>
                      </c:pt>
                      <c:pt idx="1">
                        <c:v>508555052.847754</c:v>
                      </c:pt>
                      <c:pt idx="2">
                        <c:v>993083219.94563198</c:v>
                      </c:pt>
                      <c:pt idx="3">
                        <c:v>1444491260.0383029</c:v>
                      </c:pt>
                      <c:pt idx="4">
                        <c:v>1859544786.147542</c:v>
                      </c:pt>
                      <c:pt idx="5">
                        <c:v>2234762565.4576349</c:v>
                      </c:pt>
                      <c:pt idx="6">
                        <c:v>2512454839.91011</c:v>
                      </c:pt>
                      <c:pt idx="7">
                        <c:v>2706622439.2700191</c:v>
                      </c:pt>
                      <c:pt idx="8">
                        <c:v>2831262333.4704061</c:v>
                      </c:pt>
                      <c:pt idx="9">
                        <c:v>2900488659.6645951</c:v>
                      </c:pt>
                      <c:pt idx="10">
                        <c:v>2928096773.6609159</c:v>
                      </c:pt>
                      <c:pt idx="11">
                        <c:v>2928096773.6609159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3-AF9A-47E9-A3EC-91B1612E4826}"/>
                  </c:ext>
                </c:extLst>
              </c15:ser>
            </c15:filteredScatterSeries>
          </c:ext>
        </c:extLst>
      </c:scatterChart>
      <c:valAx>
        <c:axId val="703088304"/>
        <c:scaling>
          <c:orientation val="minMax"/>
          <c:max val="2031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Incentive (billion</a:t>
                </a:r>
                <a:r>
                  <a:rPr lang="en-US" baseline="0"/>
                  <a:t> $)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  <c:dispUnits>
          <c:builtInUnit val="billions"/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infrastructure_incentive!$R$3</c:f>
          <c:strCache>
            <c:ptCount val="1"/>
            <c:pt idx="0">
              <c:v>Day_cab+infrastructure_incentive (accumulated)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infrastructure_incentive!$S$4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infrastructure_incentive!$C$5:$C$16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infrastructure_incentive!$S$5:$S$16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5F1-422A-B8C8-6254E8015850}"/>
            </c:ext>
          </c:extLst>
        </c:ser>
        <c:ser>
          <c:idx val="1"/>
          <c:order val="1"/>
          <c:tx>
            <c:strRef>
              <c:f>infrastructure_incentive!$T$4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infrastructure_incentive!$C$5:$C$16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infrastructure_incentive!$T$5:$T$16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577791.629832612</c:v>
                </c:pt>
                <c:pt idx="10">
                  <c:v>4376276.6982639218</c:v>
                </c:pt>
                <c:pt idx="11">
                  <c:v>10755294.589933101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5F1-422A-B8C8-6254E8015850}"/>
            </c:ext>
          </c:extLst>
        </c:ser>
        <c:ser>
          <c:idx val="2"/>
          <c:order val="2"/>
          <c:tx>
            <c:strRef>
              <c:f>infrastructure_incentive!$U$4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infrastructure_incentive!$C$5:$C$16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infrastructure_incentive!$U$5:$U$16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1128037.0622747401</c:v>
                </c:pt>
                <c:pt idx="6">
                  <c:v>40421906.182923943</c:v>
                </c:pt>
                <c:pt idx="7">
                  <c:v>294268998.73959595</c:v>
                </c:pt>
                <c:pt idx="8">
                  <c:v>1349507461.093636</c:v>
                </c:pt>
                <c:pt idx="9">
                  <c:v>4320714425.308526</c:v>
                </c:pt>
                <c:pt idx="10">
                  <c:v>9051350978.1820068</c:v>
                </c:pt>
                <c:pt idx="11">
                  <c:v>12702020624.302237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B5F1-422A-B8C8-6254E80158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  <c:extLst>
          <c:ext xmlns:c15="http://schemas.microsoft.com/office/drawing/2012/chart" uri="{02D57815-91ED-43cb-92C2-25804820EDAC}">
            <c15:filteredScatte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infrastructure_incentive!$V$4</c15:sqref>
                        </c15:formulaRef>
                      </c:ext>
                    </c:extLst>
                    <c:strCache>
                      <c:ptCount val="1"/>
                      <c:pt idx="0">
                        <c:v>high_tech_smallBatterySleeper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infrastructure_incentive!$C$5:$C$16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2020</c:v>
                      </c:pt>
                      <c:pt idx="1">
                        <c:v>2021</c:v>
                      </c:pt>
                      <c:pt idx="2">
                        <c:v>2022</c:v>
                      </c:pt>
                      <c:pt idx="3">
                        <c:v>2023</c:v>
                      </c:pt>
                      <c:pt idx="4">
                        <c:v>2024</c:v>
                      </c:pt>
                      <c:pt idx="5">
                        <c:v>2025</c:v>
                      </c:pt>
                      <c:pt idx="6">
                        <c:v>2026</c:v>
                      </c:pt>
                      <c:pt idx="7">
                        <c:v>2027</c:v>
                      </c:pt>
                      <c:pt idx="8">
                        <c:v>2028</c:v>
                      </c:pt>
                      <c:pt idx="9">
                        <c:v>2029</c:v>
                      </c:pt>
                      <c:pt idx="10">
                        <c:v>2030</c:v>
                      </c:pt>
                      <c:pt idx="11">
                        <c:v>2031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infrastructure_incentive!$V$5:$V$16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1128037.0622747401</c:v>
                      </c:pt>
                      <c:pt idx="6">
                        <c:v>40421906.182923943</c:v>
                      </c:pt>
                      <c:pt idx="7">
                        <c:v>294268998.73959595</c:v>
                      </c:pt>
                      <c:pt idx="8">
                        <c:v>1349507461.093636</c:v>
                      </c:pt>
                      <c:pt idx="9">
                        <c:v>4320714425.308526</c:v>
                      </c:pt>
                      <c:pt idx="10">
                        <c:v>9051350978.1820068</c:v>
                      </c:pt>
                      <c:pt idx="11">
                        <c:v>12702020624.302237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3-B5F1-422A-B8C8-6254E8015850}"/>
                  </c:ext>
                </c:extLst>
              </c15:ser>
            </c15:filteredScatterSeries>
          </c:ext>
        </c:extLst>
      </c:scatterChart>
      <c:valAx>
        <c:axId val="703088304"/>
        <c:scaling>
          <c:orientation val="minMax"/>
          <c:max val="2031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Incentive (billion</a:t>
                </a:r>
                <a:r>
                  <a:rPr lang="en-US" baseline="0"/>
                  <a:t> $)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  <c:dispUnits>
          <c:builtInUnit val="billions"/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BEV_sale!$C$23</c:f>
          <c:strCache>
            <c:ptCount val="1"/>
            <c:pt idx="0">
              <c:v>Sleeper+BEV_sales (#/year)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BEV_sale!$D$4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BEV_sale!$C$25:$C$40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BEV_sale!$D$25:$D$40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460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6BE-437B-87F0-079D9DF670AC}"/>
            </c:ext>
          </c:extLst>
        </c:ser>
        <c:ser>
          <c:idx val="1"/>
          <c:order val="1"/>
          <c:tx>
            <c:strRef>
              <c:f>BEV_sale!$E$4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BEV_sale!$C$25:$C$40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BEV_sale!$E$25:$E$40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460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6BE-437B-87F0-079D9DF670AC}"/>
            </c:ext>
          </c:extLst>
        </c:ser>
        <c:ser>
          <c:idx val="2"/>
          <c:order val="2"/>
          <c:tx>
            <c:strRef>
              <c:f>BEV_sale!$F$4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BEV_sale!$C$25:$C$40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BEV_sale!$F$25:$F$40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32300</c:v>
                </c:pt>
                <c:pt idx="11">
                  <c:v>41330</c:v>
                </c:pt>
                <c:pt idx="12">
                  <c:v>46500</c:v>
                </c:pt>
                <c:pt idx="13">
                  <c:v>50930</c:v>
                </c:pt>
                <c:pt idx="14">
                  <c:v>54170</c:v>
                </c:pt>
                <c:pt idx="15">
                  <c:v>56300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16BE-437B-87F0-079D9DF670AC}"/>
            </c:ext>
          </c:extLst>
        </c:ser>
        <c:ser>
          <c:idx val="3"/>
          <c:order val="3"/>
          <c:tx>
            <c:strRef>
              <c:f>BEV_sale!$G$4</c:f>
              <c:strCache>
                <c:ptCount val="1"/>
                <c:pt idx="0">
                  <c:v>high_tech_smallBatterySleeper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BEV_sale!$C$25:$C$40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BEV_sale!$G$25:$G$40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11900</c:v>
                </c:pt>
                <c:pt idx="10">
                  <c:v>54470</c:v>
                </c:pt>
                <c:pt idx="11">
                  <c:v>55700</c:v>
                </c:pt>
                <c:pt idx="12">
                  <c:v>56230</c:v>
                </c:pt>
                <c:pt idx="13">
                  <c:v>56960</c:v>
                </c:pt>
                <c:pt idx="14">
                  <c:v>57330</c:v>
                </c:pt>
                <c:pt idx="15">
                  <c:v>57550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16BE-437B-87F0-079D9DF670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</c:scatterChart>
      <c:valAx>
        <c:axId val="703088304"/>
        <c:scaling>
          <c:orientation val="minMax"/>
          <c:max val="2035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vehicles/year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infrastructure_incentive!$R$23</c:f>
          <c:strCache>
            <c:ptCount val="1"/>
            <c:pt idx="0">
              <c:v>Sleeper+infrastructure_incentive (accumulated)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infrastructure_incentive!$S$4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infrastructure_incentive!$C$25:$C$36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infrastructure_incentive!$S$25:$S$36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690-4B88-80EA-A1F9523A354B}"/>
            </c:ext>
          </c:extLst>
        </c:ser>
        <c:ser>
          <c:idx val="1"/>
          <c:order val="1"/>
          <c:tx>
            <c:strRef>
              <c:f>infrastructure_incentive!$T$4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infrastructure_incentive!$C$25:$C$36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infrastructure_incentive!$T$25:$T$36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F690-4B88-80EA-A1F9523A354B}"/>
            </c:ext>
          </c:extLst>
        </c:ser>
        <c:ser>
          <c:idx val="2"/>
          <c:order val="2"/>
          <c:tx>
            <c:strRef>
              <c:f>infrastructure_incentive!$U$4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infrastructure_incentive!$C$25:$C$36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infrastructure_incentive!$U$25:$U$36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5553521412.1440201</c:v>
                </c:pt>
                <c:pt idx="11">
                  <c:v>11745914374.76973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F690-4B88-80EA-A1F9523A354B}"/>
            </c:ext>
          </c:extLst>
        </c:ser>
        <c:ser>
          <c:idx val="3"/>
          <c:order val="3"/>
          <c:tx>
            <c:strRef>
              <c:f>infrastructure_incentive!$V$4</c:f>
              <c:strCache>
                <c:ptCount val="1"/>
                <c:pt idx="0">
                  <c:v>high_tech_smallBatterySleeper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infrastructure_incentive!$C$25:$C$36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infrastructure_incentive!$V$25:$V$36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3187750047.2729201</c:v>
                </c:pt>
                <c:pt idx="10">
                  <c:v>14678251461.228321</c:v>
                </c:pt>
                <c:pt idx="11">
                  <c:v>25026713314.828621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F690-4B88-80EA-A1F9523A35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</c:scatterChart>
      <c:valAx>
        <c:axId val="703088304"/>
        <c:scaling>
          <c:orientation val="minMax"/>
          <c:max val="2031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Incentive (billion</a:t>
                </a:r>
                <a:r>
                  <a:rPr lang="en-US" baseline="0"/>
                  <a:t> $)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  <c:dispUnits>
          <c:builtInUnit val="billions"/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infrastructure_incentive!$R$43</c:f>
          <c:strCache>
            <c:ptCount val="1"/>
            <c:pt idx="0">
              <c:v>Bus+infrastructure_incentive (accumulated)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infrastructure_incentive!$S$4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infrastructure_incentive!$C$45:$C$56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infrastructure_incentive!$S$45:$S$56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DC5-4E5F-804F-5C2C0D963531}"/>
            </c:ext>
          </c:extLst>
        </c:ser>
        <c:ser>
          <c:idx val="1"/>
          <c:order val="1"/>
          <c:tx>
            <c:strRef>
              <c:f>infrastructure_incentive!$T$4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infrastructure_incentive!$C$45:$C$56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infrastructure_incentive!$T$45:$T$56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94749387.531629905</c:v>
                </c:pt>
                <c:pt idx="3">
                  <c:v>291238040.7961989</c:v>
                </c:pt>
                <c:pt idx="4">
                  <c:v>589582180.08962584</c:v>
                </c:pt>
                <c:pt idx="5">
                  <c:v>988679279.10795188</c:v>
                </c:pt>
                <c:pt idx="6">
                  <c:v>1487086157.747766</c:v>
                </c:pt>
                <c:pt idx="7">
                  <c:v>1983980722.879369</c:v>
                </c:pt>
                <c:pt idx="8">
                  <c:v>2445778654.5944729</c:v>
                </c:pt>
                <c:pt idx="9">
                  <c:v>2839617223.036478</c:v>
                </c:pt>
                <c:pt idx="10">
                  <c:v>3133355288.4004512</c:v>
                </c:pt>
                <c:pt idx="11">
                  <c:v>3295573300.9331932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DC5-4E5F-804F-5C2C0D963531}"/>
            </c:ext>
          </c:extLst>
        </c:ser>
        <c:ser>
          <c:idx val="2"/>
          <c:order val="2"/>
          <c:tx>
            <c:strRef>
              <c:f>infrastructure_incentive!$U$4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infrastructure_incentive!$C$45:$C$56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infrastructure_incentive!$U$45:$U$56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101028839.10291</c:v>
                </c:pt>
                <c:pt idx="3">
                  <c:v>300882295.26308799</c:v>
                </c:pt>
                <c:pt idx="4">
                  <c:v>596512287.41899395</c:v>
                </c:pt>
                <c:pt idx="5">
                  <c:v>984870734.50908697</c:v>
                </c:pt>
                <c:pt idx="6">
                  <c:v>1462909555.471833</c:v>
                </c:pt>
                <c:pt idx="7">
                  <c:v>1933468816.9500539</c:v>
                </c:pt>
                <c:pt idx="8">
                  <c:v>2365639033.9657097</c:v>
                </c:pt>
                <c:pt idx="9">
                  <c:v>2730034762.0714779</c:v>
                </c:pt>
                <c:pt idx="10">
                  <c:v>2998794597.350841</c:v>
                </c:pt>
                <c:pt idx="11">
                  <c:v>3145581176.4180202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ADC5-4E5F-804F-5C2C0D9635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  <c:extLst>
          <c:ext xmlns:c15="http://schemas.microsoft.com/office/drawing/2012/chart" uri="{02D57815-91ED-43cb-92C2-25804820EDAC}">
            <c15:filteredScatte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infrastructure_incentive!$V$4</c15:sqref>
                        </c15:formulaRef>
                      </c:ext>
                    </c:extLst>
                    <c:strCache>
                      <c:ptCount val="1"/>
                      <c:pt idx="0">
                        <c:v>high_tech_smallBatterySleeper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infrastructure_incentive!$C$45:$C$56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2020</c:v>
                      </c:pt>
                      <c:pt idx="1">
                        <c:v>2021</c:v>
                      </c:pt>
                      <c:pt idx="2">
                        <c:v>2022</c:v>
                      </c:pt>
                      <c:pt idx="3">
                        <c:v>2023</c:v>
                      </c:pt>
                      <c:pt idx="4">
                        <c:v>2024</c:v>
                      </c:pt>
                      <c:pt idx="5">
                        <c:v>2025</c:v>
                      </c:pt>
                      <c:pt idx="6">
                        <c:v>2026</c:v>
                      </c:pt>
                      <c:pt idx="7">
                        <c:v>2027</c:v>
                      </c:pt>
                      <c:pt idx="8">
                        <c:v>2028</c:v>
                      </c:pt>
                      <c:pt idx="9">
                        <c:v>2029</c:v>
                      </c:pt>
                      <c:pt idx="10">
                        <c:v>2030</c:v>
                      </c:pt>
                      <c:pt idx="11">
                        <c:v>2031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infrastructure_incentive!$V$45:$V$56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0</c:v>
                      </c:pt>
                      <c:pt idx="1">
                        <c:v>0</c:v>
                      </c:pt>
                      <c:pt idx="2">
                        <c:v>101028839.10291</c:v>
                      </c:pt>
                      <c:pt idx="3">
                        <c:v>300882295.26308799</c:v>
                      </c:pt>
                      <c:pt idx="4">
                        <c:v>596512287.41899395</c:v>
                      </c:pt>
                      <c:pt idx="5">
                        <c:v>984870734.50908697</c:v>
                      </c:pt>
                      <c:pt idx="6">
                        <c:v>1462909555.471833</c:v>
                      </c:pt>
                      <c:pt idx="7">
                        <c:v>1933468816.9500539</c:v>
                      </c:pt>
                      <c:pt idx="8">
                        <c:v>2365639033.9657097</c:v>
                      </c:pt>
                      <c:pt idx="9">
                        <c:v>2730034762.0714779</c:v>
                      </c:pt>
                      <c:pt idx="10">
                        <c:v>2998794597.350841</c:v>
                      </c:pt>
                      <c:pt idx="11">
                        <c:v>3145581176.4180202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3-ADC5-4E5F-804F-5C2C0D963531}"/>
                  </c:ext>
                </c:extLst>
              </c15:ser>
            </c15:filteredScatterSeries>
          </c:ext>
        </c:extLst>
      </c:scatterChart>
      <c:valAx>
        <c:axId val="703088304"/>
        <c:scaling>
          <c:orientation val="minMax"/>
          <c:max val="2031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Incentive (billion</a:t>
                </a:r>
                <a:r>
                  <a:rPr lang="en-US" baseline="0"/>
                  <a:t> $)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  <c:dispUnits>
          <c:builtInUnit val="billions"/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infrastructure_incentive!$R$3</c:f>
          <c:strCache>
            <c:ptCount val="1"/>
            <c:pt idx="0">
              <c:v>Day_cab+infrastructure_incentive (accumulated)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infrastructure_incentive!$S$4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infrastructure_incentive!$C$5:$C$16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infrastructure_incentive!$S$5:$S$16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35C-4CD3-B36B-8AFFF0DBC928}"/>
            </c:ext>
          </c:extLst>
        </c:ser>
        <c:ser>
          <c:idx val="1"/>
          <c:order val="1"/>
          <c:tx>
            <c:strRef>
              <c:f>infrastructure_incentive!$T$4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infrastructure_incentive!$C$5:$C$16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infrastructure_incentive!$T$5:$T$16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35C-4CD3-B36B-8AFFF0DBC928}"/>
            </c:ext>
          </c:extLst>
        </c:ser>
        <c:ser>
          <c:idx val="2"/>
          <c:order val="2"/>
          <c:tx>
            <c:strRef>
              <c:f>infrastructure_incentive!$U$4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infrastructure_incentive!$C$5:$C$16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infrastructure_incentive!$U$5:$U$16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136639.79217540499</c:v>
                </c:pt>
                <c:pt idx="6">
                  <c:v>412221.16436059703</c:v>
                </c:pt>
                <c:pt idx="7">
                  <c:v>965766.46972274</c:v>
                </c:pt>
                <c:pt idx="8">
                  <c:v>2299965.0170949302</c:v>
                </c:pt>
                <c:pt idx="9">
                  <c:v>6544547.0731012207</c:v>
                </c:pt>
                <c:pt idx="10">
                  <c:v>15620094.76542172</c:v>
                </c:pt>
                <c:pt idx="11">
                  <c:v>15620094.76542172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B35C-4CD3-B36B-8AFFF0DBC9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  <c:extLst>
          <c:ext xmlns:c15="http://schemas.microsoft.com/office/drawing/2012/chart" uri="{02D57815-91ED-43cb-92C2-25804820EDAC}">
            <c15:filteredScatte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infrastructure_incentive!$V$4</c15:sqref>
                        </c15:formulaRef>
                      </c:ext>
                    </c:extLst>
                    <c:strCache>
                      <c:ptCount val="1"/>
                      <c:pt idx="0">
                        <c:v>high_tech_smallBatterySleeper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infrastructure_incentive!$C$5:$C$16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2020</c:v>
                      </c:pt>
                      <c:pt idx="1">
                        <c:v>2021</c:v>
                      </c:pt>
                      <c:pt idx="2">
                        <c:v>2022</c:v>
                      </c:pt>
                      <c:pt idx="3">
                        <c:v>2023</c:v>
                      </c:pt>
                      <c:pt idx="4">
                        <c:v>2024</c:v>
                      </c:pt>
                      <c:pt idx="5">
                        <c:v>2025</c:v>
                      </c:pt>
                      <c:pt idx="6">
                        <c:v>2026</c:v>
                      </c:pt>
                      <c:pt idx="7">
                        <c:v>2027</c:v>
                      </c:pt>
                      <c:pt idx="8">
                        <c:v>2028</c:v>
                      </c:pt>
                      <c:pt idx="9">
                        <c:v>2029</c:v>
                      </c:pt>
                      <c:pt idx="10">
                        <c:v>2030</c:v>
                      </c:pt>
                      <c:pt idx="11">
                        <c:v>2031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infrastructure_incentive!$V$5:$V$16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136639.79217540499</c:v>
                      </c:pt>
                      <c:pt idx="6">
                        <c:v>412221.16436059703</c:v>
                      </c:pt>
                      <c:pt idx="7">
                        <c:v>965766.46972274</c:v>
                      </c:pt>
                      <c:pt idx="8">
                        <c:v>2299965.0170949302</c:v>
                      </c:pt>
                      <c:pt idx="9">
                        <c:v>6544547.0731012207</c:v>
                      </c:pt>
                      <c:pt idx="10">
                        <c:v>15620094.76542172</c:v>
                      </c:pt>
                      <c:pt idx="11">
                        <c:v>15620094.76542172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3-B35C-4CD3-B36B-8AFFF0DBC928}"/>
                  </c:ext>
                </c:extLst>
              </c15:ser>
            </c15:filteredScatterSeries>
          </c:ext>
        </c:extLst>
      </c:scatterChart>
      <c:valAx>
        <c:axId val="703088304"/>
        <c:scaling>
          <c:orientation val="minMax"/>
          <c:max val="2031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Incentive (billion</a:t>
                </a:r>
                <a:r>
                  <a:rPr lang="en-US" baseline="0"/>
                  <a:t> $)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  <c:dispUnits>
          <c:builtInUnit val="billions"/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infrastructure_incentive!$R$23</c:f>
          <c:strCache>
            <c:ptCount val="1"/>
            <c:pt idx="0">
              <c:v>Sleeper+infrastructure_incentive (accumulated)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infrastructure_incentive!$S$4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infrastructure_incentive!$C$25:$C$36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infrastructure_incentive!$S$25:$S$36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8DE-43C3-B7CB-F3539C93C263}"/>
            </c:ext>
          </c:extLst>
        </c:ser>
        <c:ser>
          <c:idx val="1"/>
          <c:order val="1"/>
          <c:tx>
            <c:strRef>
              <c:f>infrastructure_incentive!$T$4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infrastructure_incentive!$C$25:$C$36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infrastructure_incentive!$T$25:$T$36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D8DE-43C3-B7CB-F3539C93C263}"/>
            </c:ext>
          </c:extLst>
        </c:ser>
        <c:ser>
          <c:idx val="2"/>
          <c:order val="2"/>
          <c:tx>
            <c:strRef>
              <c:f>infrastructure_incentive!$U$4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infrastructure_incentive!$C$25:$C$36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infrastructure_incentive!$U$25:$U$36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156551.32109146201</c:v>
                </c:pt>
                <c:pt idx="11">
                  <c:v>156551.32109146201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D8DE-43C3-B7CB-F3539C93C263}"/>
            </c:ext>
          </c:extLst>
        </c:ser>
        <c:ser>
          <c:idx val="3"/>
          <c:order val="3"/>
          <c:tx>
            <c:strRef>
              <c:f>infrastructure_incentive!$V$4</c:f>
              <c:strCache>
                <c:ptCount val="1"/>
                <c:pt idx="0">
                  <c:v>high_tech_smallBatterySleeper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infrastructure_incentive!$C$25:$C$36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infrastructure_incentive!$V$25:$V$36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242688.883312438</c:v>
                </c:pt>
                <c:pt idx="10">
                  <c:v>5256569.5074724881</c:v>
                </c:pt>
                <c:pt idx="11">
                  <c:v>5256569.5074724881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D8DE-43C3-B7CB-F3539C93C26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</c:scatterChart>
      <c:valAx>
        <c:axId val="703088304"/>
        <c:scaling>
          <c:orientation val="minMax"/>
          <c:max val="2031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Incentive (billion</a:t>
                </a:r>
                <a:r>
                  <a:rPr lang="en-US" baseline="0"/>
                  <a:t> $)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  <c:dispUnits>
          <c:builtInUnit val="billions"/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infrastructure_incentive!$R$43</c:f>
          <c:strCache>
            <c:ptCount val="1"/>
            <c:pt idx="0">
              <c:v>Bus+infrastructure_incentive (accumulated)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infrastructure_incentive!$S$4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infrastructure_incentive!$C$45:$C$56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infrastructure_incentive!$S$45:$S$56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B28-40A7-B2DA-4EFB0958D279}"/>
            </c:ext>
          </c:extLst>
        </c:ser>
        <c:ser>
          <c:idx val="1"/>
          <c:order val="1"/>
          <c:tx>
            <c:strRef>
              <c:f>infrastructure_incentive!$T$4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infrastructure_incentive!$C$45:$C$56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infrastructure_incentive!$T$45:$T$56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2372437.5576067101</c:v>
                </c:pt>
                <c:pt idx="3">
                  <c:v>6211139.5784581201</c:v>
                </c:pt>
                <c:pt idx="4">
                  <c:v>10936917.212454781</c:v>
                </c:pt>
                <c:pt idx="5">
                  <c:v>15971446.88791959</c:v>
                </c:pt>
                <c:pt idx="6">
                  <c:v>21891531.060362242</c:v>
                </c:pt>
                <c:pt idx="7">
                  <c:v>27452134.832261093</c:v>
                </c:pt>
                <c:pt idx="8">
                  <c:v>32313161.931860134</c:v>
                </c:pt>
                <c:pt idx="9">
                  <c:v>36202017.31524156</c:v>
                </c:pt>
                <c:pt idx="10">
                  <c:v>38913512.146900162</c:v>
                </c:pt>
                <c:pt idx="11">
                  <c:v>40365855.812372714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B28-40A7-B2DA-4EFB0958D279}"/>
            </c:ext>
          </c:extLst>
        </c:ser>
        <c:ser>
          <c:idx val="2"/>
          <c:order val="2"/>
          <c:tx>
            <c:strRef>
              <c:f>infrastructure_incentive!$U$4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infrastructure_incentive!$C$45:$C$56</c:f>
              <c:numCache>
                <c:formatCode>General</c:formatCode>
                <c:ptCount val="12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</c:numCache>
            </c:numRef>
          </c:xVal>
          <c:yVal>
            <c:numRef>
              <c:f>infrastructure_incentive!$U$45:$U$56</c:f>
              <c:numCache>
                <c:formatCode>General</c:formatCode>
                <c:ptCount val="12"/>
                <c:pt idx="0">
                  <c:v>0</c:v>
                </c:pt>
                <c:pt idx="1">
                  <c:v>2398470.3973181201</c:v>
                </c:pt>
                <c:pt idx="2">
                  <c:v>6536939.9072237797</c:v>
                </c:pt>
                <c:pt idx="3">
                  <c:v>11832503.8299658</c:v>
                </c:pt>
                <c:pt idx="4">
                  <c:v>17702241.640738502</c:v>
                </c:pt>
                <c:pt idx="5">
                  <c:v>23576129.33406388</c:v>
                </c:pt>
                <c:pt idx="6">
                  <c:v>29086803.843068849</c:v>
                </c:pt>
                <c:pt idx="7">
                  <c:v>33894013.625721365</c:v>
                </c:pt>
                <c:pt idx="8">
                  <c:v>37730711.216998585</c:v>
                </c:pt>
                <c:pt idx="9">
                  <c:v>40399826.399979554</c:v>
                </c:pt>
                <c:pt idx="10">
                  <c:v>41769267.535254195</c:v>
                </c:pt>
                <c:pt idx="11">
                  <c:v>41769267.535254195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EB28-40A7-B2DA-4EFB0958D27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  <c:extLst>
          <c:ext xmlns:c15="http://schemas.microsoft.com/office/drawing/2012/chart" uri="{02D57815-91ED-43cb-92C2-25804820EDAC}">
            <c15:filteredScatte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infrastructure_incentive!$V$4</c15:sqref>
                        </c15:formulaRef>
                      </c:ext>
                    </c:extLst>
                    <c:strCache>
                      <c:ptCount val="1"/>
                      <c:pt idx="0">
                        <c:v>high_tech_smallBatterySleeper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infrastructure_incentive!$C$45:$C$56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2020</c:v>
                      </c:pt>
                      <c:pt idx="1">
                        <c:v>2021</c:v>
                      </c:pt>
                      <c:pt idx="2">
                        <c:v>2022</c:v>
                      </c:pt>
                      <c:pt idx="3">
                        <c:v>2023</c:v>
                      </c:pt>
                      <c:pt idx="4">
                        <c:v>2024</c:v>
                      </c:pt>
                      <c:pt idx="5">
                        <c:v>2025</c:v>
                      </c:pt>
                      <c:pt idx="6">
                        <c:v>2026</c:v>
                      </c:pt>
                      <c:pt idx="7">
                        <c:v>2027</c:v>
                      </c:pt>
                      <c:pt idx="8">
                        <c:v>2028</c:v>
                      </c:pt>
                      <c:pt idx="9">
                        <c:v>2029</c:v>
                      </c:pt>
                      <c:pt idx="10">
                        <c:v>2030</c:v>
                      </c:pt>
                      <c:pt idx="11">
                        <c:v>2031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infrastructure_incentive!$V$45:$V$56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0</c:v>
                      </c:pt>
                      <c:pt idx="1">
                        <c:v>2398470.3973181201</c:v>
                      </c:pt>
                      <c:pt idx="2">
                        <c:v>6536939.9072237797</c:v>
                      </c:pt>
                      <c:pt idx="3">
                        <c:v>11832503.8299658</c:v>
                      </c:pt>
                      <c:pt idx="4">
                        <c:v>17704629.755113561</c:v>
                      </c:pt>
                      <c:pt idx="5">
                        <c:v>23580451.026453931</c:v>
                      </c:pt>
                      <c:pt idx="6">
                        <c:v>29092656.828347929</c:v>
                      </c:pt>
                      <c:pt idx="7">
                        <c:v>33901027.627612919</c:v>
                      </c:pt>
                      <c:pt idx="8">
                        <c:v>37738547.96807541</c:v>
                      </c:pt>
                      <c:pt idx="9">
                        <c:v>40408179.641663849</c:v>
                      </c:pt>
                      <c:pt idx="10">
                        <c:v>41777863.017817527</c:v>
                      </c:pt>
                      <c:pt idx="11">
                        <c:v>41777863.017817527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3-EB28-40A7-B2DA-4EFB0958D279}"/>
                  </c:ext>
                </c:extLst>
              </c15:ser>
            </c15:filteredScatterSeries>
          </c:ext>
        </c:extLst>
      </c:scatterChart>
      <c:valAx>
        <c:axId val="703088304"/>
        <c:scaling>
          <c:orientation val="minMax"/>
          <c:max val="2031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Incentive (billion</a:t>
                </a:r>
                <a:r>
                  <a:rPr lang="en-US" baseline="0"/>
                  <a:t> $)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  <c:dispUnits>
          <c:builtInUnit val="billions"/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carbon_emissions!$C$3</c:f>
          <c:strCache>
            <c:ptCount val="1"/>
            <c:pt idx="0">
              <c:v>Day_cab+GHG emissions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carbon_emissions!$D$4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carbon_emissions!$C$5:$C$20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carbon_emissions!$D$5:$D$20</c:f>
              <c:numCache>
                <c:formatCode>General</c:formatCode>
                <c:ptCount val="16"/>
                <c:pt idx="0">
                  <c:v>85920826705.567398</c:v>
                </c:pt>
                <c:pt idx="1">
                  <c:v>85783066940.162399</c:v>
                </c:pt>
                <c:pt idx="2">
                  <c:v>85507547409.264694</c:v>
                </c:pt>
                <c:pt idx="3">
                  <c:v>85094268112.962097</c:v>
                </c:pt>
                <c:pt idx="4">
                  <c:v>84543229051.254593</c:v>
                </c:pt>
                <c:pt idx="5">
                  <c:v>83854430224.138596</c:v>
                </c:pt>
                <c:pt idx="6">
                  <c:v>83027871631.497192</c:v>
                </c:pt>
                <c:pt idx="7">
                  <c:v>82063553273.526596</c:v>
                </c:pt>
                <c:pt idx="8">
                  <c:v>80961146873.798294</c:v>
                </c:pt>
                <c:pt idx="9">
                  <c:v>79720943376.218597</c:v>
                </c:pt>
                <c:pt idx="10">
                  <c:v>78340088288.157303</c:v>
                </c:pt>
                <c:pt idx="11">
                  <c:v>76953362179.987305</c:v>
                </c:pt>
                <c:pt idx="12">
                  <c:v>75557008808.327194</c:v>
                </c:pt>
                <c:pt idx="13">
                  <c:v>74120801587.878799</c:v>
                </c:pt>
                <c:pt idx="14">
                  <c:v>72597135309.958893</c:v>
                </c:pt>
                <c:pt idx="15">
                  <c:v>70833941648.312195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61B-439B-8CAF-7DCC1D603982}"/>
            </c:ext>
          </c:extLst>
        </c:ser>
        <c:ser>
          <c:idx val="1"/>
          <c:order val="1"/>
          <c:tx>
            <c:strRef>
              <c:f>carbon_emissions!$E$4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carbon_emissions!$C$5:$C$20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carbon_emissions!$E$5:$E$20</c:f>
              <c:numCache>
                <c:formatCode>General</c:formatCode>
                <c:ptCount val="16"/>
                <c:pt idx="0">
                  <c:v>85920826705.567398</c:v>
                </c:pt>
                <c:pt idx="1">
                  <c:v>85783066940.162399</c:v>
                </c:pt>
                <c:pt idx="2">
                  <c:v>85507547409.264694</c:v>
                </c:pt>
                <c:pt idx="3">
                  <c:v>85094268112.962097</c:v>
                </c:pt>
                <c:pt idx="4">
                  <c:v>84543229051.254593</c:v>
                </c:pt>
                <c:pt idx="5">
                  <c:v>83854430224.138596</c:v>
                </c:pt>
                <c:pt idx="6">
                  <c:v>83027871631.497192</c:v>
                </c:pt>
                <c:pt idx="7">
                  <c:v>82063553273.526596</c:v>
                </c:pt>
                <c:pt idx="8">
                  <c:v>80961475150.123596</c:v>
                </c:pt>
                <c:pt idx="9">
                  <c:v>79721294308.679993</c:v>
                </c:pt>
                <c:pt idx="10">
                  <c:v>78340461876.7547</c:v>
                </c:pt>
                <c:pt idx="11">
                  <c:v>76953758424.720703</c:v>
                </c:pt>
                <c:pt idx="12">
                  <c:v>75557427709.196701</c:v>
                </c:pt>
                <c:pt idx="13">
                  <c:v>74121243144.884293</c:v>
                </c:pt>
                <c:pt idx="14">
                  <c:v>72597599523.100601</c:v>
                </c:pt>
                <c:pt idx="15">
                  <c:v>70834428517.589905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61B-439B-8CAF-7DCC1D603982}"/>
            </c:ext>
          </c:extLst>
        </c:ser>
        <c:ser>
          <c:idx val="2"/>
          <c:order val="2"/>
          <c:tx>
            <c:strRef>
              <c:f>carbon_emissions!$F$4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carbon_emissions!$C$5:$C$20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carbon_emissions!$F$5:$F$20</c:f>
              <c:numCache>
                <c:formatCode>General</c:formatCode>
                <c:ptCount val="16"/>
                <c:pt idx="0">
                  <c:v>85920826705.567398</c:v>
                </c:pt>
                <c:pt idx="1">
                  <c:v>85675781019.949402</c:v>
                </c:pt>
                <c:pt idx="2">
                  <c:v>85185689648.713593</c:v>
                </c:pt>
                <c:pt idx="3">
                  <c:v>84450552591.772003</c:v>
                </c:pt>
                <c:pt idx="4">
                  <c:v>83470369849.212494</c:v>
                </c:pt>
                <c:pt idx="5">
                  <c:v>82244872807.674194</c:v>
                </c:pt>
                <c:pt idx="6">
                  <c:v>80764750205.284698</c:v>
                </c:pt>
                <c:pt idx="7">
                  <c:v>78975223430.360306</c:v>
                </c:pt>
                <c:pt idx="8">
                  <c:v>76630384465.327698</c:v>
                </c:pt>
                <c:pt idx="9">
                  <c:v>73018791834.293503</c:v>
                </c:pt>
                <c:pt idx="10">
                  <c:v>67690804839.762199</c:v>
                </c:pt>
                <c:pt idx="11">
                  <c:v>62234141732.958397</c:v>
                </c:pt>
                <c:pt idx="12">
                  <c:v>56681253712.712303</c:v>
                </c:pt>
                <c:pt idx="13">
                  <c:v>50803012289.494003</c:v>
                </c:pt>
                <c:pt idx="14">
                  <c:v>44713736966.849602</c:v>
                </c:pt>
                <c:pt idx="15">
                  <c:v>38481725022.222198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461B-439B-8CAF-7DCC1D6039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  <c:extLst>
          <c:ext xmlns:c15="http://schemas.microsoft.com/office/drawing/2012/chart" uri="{02D57815-91ED-43cb-92C2-25804820EDAC}">
            <c15:filteredScatte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carbon_emissions!$G$4</c15:sqref>
                        </c15:formulaRef>
                      </c:ext>
                    </c:extLst>
                    <c:strCache>
                      <c:ptCount val="1"/>
                      <c:pt idx="0">
                        <c:v>high_tech_smallBatterySleeper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carbon_emissions!$C$5:$C$20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2020</c:v>
                      </c:pt>
                      <c:pt idx="1">
                        <c:v>2021</c:v>
                      </c:pt>
                      <c:pt idx="2">
                        <c:v>2022</c:v>
                      </c:pt>
                      <c:pt idx="3">
                        <c:v>2023</c:v>
                      </c:pt>
                      <c:pt idx="4">
                        <c:v>2024</c:v>
                      </c:pt>
                      <c:pt idx="5">
                        <c:v>2025</c:v>
                      </c:pt>
                      <c:pt idx="6">
                        <c:v>2026</c:v>
                      </c:pt>
                      <c:pt idx="7">
                        <c:v>2027</c:v>
                      </c:pt>
                      <c:pt idx="8">
                        <c:v>2028</c:v>
                      </c:pt>
                      <c:pt idx="9">
                        <c:v>2029</c:v>
                      </c:pt>
                      <c:pt idx="10">
                        <c:v>2030</c:v>
                      </c:pt>
                      <c:pt idx="11">
                        <c:v>2031</c:v>
                      </c:pt>
                      <c:pt idx="12">
                        <c:v>2032</c:v>
                      </c:pt>
                      <c:pt idx="13">
                        <c:v>2033</c:v>
                      </c:pt>
                      <c:pt idx="14">
                        <c:v>2034</c:v>
                      </c:pt>
                      <c:pt idx="15">
                        <c:v>2035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carbon_emissions!$G$5:$G$20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85920826705.567398</c:v>
                      </c:pt>
                      <c:pt idx="1">
                        <c:v>85675781019.949402</c:v>
                      </c:pt>
                      <c:pt idx="2">
                        <c:v>85185689648.713593</c:v>
                      </c:pt>
                      <c:pt idx="3">
                        <c:v>84450552591.772003</c:v>
                      </c:pt>
                      <c:pt idx="4">
                        <c:v>83470369849.212494</c:v>
                      </c:pt>
                      <c:pt idx="5">
                        <c:v>82244872807.674194</c:v>
                      </c:pt>
                      <c:pt idx="6">
                        <c:v>80764750205.284698</c:v>
                      </c:pt>
                      <c:pt idx="7">
                        <c:v>78975223430.360306</c:v>
                      </c:pt>
                      <c:pt idx="8">
                        <c:v>76630384465.327698</c:v>
                      </c:pt>
                      <c:pt idx="9">
                        <c:v>73018791834.293503</c:v>
                      </c:pt>
                      <c:pt idx="10">
                        <c:v>67690804839.762199</c:v>
                      </c:pt>
                      <c:pt idx="11">
                        <c:v>62234141732.958397</c:v>
                      </c:pt>
                      <c:pt idx="12">
                        <c:v>56681253712.712303</c:v>
                      </c:pt>
                      <c:pt idx="13">
                        <c:v>50803012289.494003</c:v>
                      </c:pt>
                      <c:pt idx="14">
                        <c:v>44713736966.849602</c:v>
                      </c:pt>
                      <c:pt idx="15">
                        <c:v>38481725022.222198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3-461B-439B-8CAF-7DCC1D603982}"/>
                  </c:ext>
                </c:extLst>
              </c15:ser>
            </c15:filteredScatterSeries>
          </c:ext>
        </c:extLst>
      </c:scatterChart>
      <c:valAx>
        <c:axId val="703088304"/>
        <c:scaling>
          <c:orientation val="minMax"/>
          <c:max val="2035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GHG</a:t>
                </a:r>
                <a:r>
                  <a:rPr lang="en-US" baseline="0"/>
                  <a:t> (million tons)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  <c:dispUnits>
          <c:builtInUnit val="billions"/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carbon_emissions!$C$23</c:f>
          <c:strCache>
            <c:ptCount val="1"/>
            <c:pt idx="0">
              <c:v>Sleeper+GHG emissions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carbon_emissions!$D$4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carbon_emissions!$C$25:$C$40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carbon_emissions!$D$25:$D$40</c:f>
              <c:numCache>
                <c:formatCode>General</c:formatCode>
                <c:ptCount val="16"/>
                <c:pt idx="0">
                  <c:v>89059054927.549393</c:v>
                </c:pt>
                <c:pt idx="1">
                  <c:v>88939428249.966995</c:v>
                </c:pt>
                <c:pt idx="2">
                  <c:v>88700174894.783493</c:v>
                </c:pt>
                <c:pt idx="3">
                  <c:v>88341294862.040207</c:v>
                </c:pt>
                <c:pt idx="4">
                  <c:v>87862788151.664001</c:v>
                </c:pt>
                <c:pt idx="5">
                  <c:v>87264654763.699005</c:v>
                </c:pt>
                <c:pt idx="6">
                  <c:v>86546894698.127106</c:v>
                </c:pt>
                <c:pt idx="7">
                  <c:v>85709507954.970505</c:v>
                </c:pt>
                <c:pt idx="8">
                  <c:v>84752494534.155304</c:v>
                </c:pt>
                <c:pt idx="9">
                  <c:v>83675854435.813904</c:v>
                </c:pt>
                <c:pt idx="10">
                  <c:v>82479587659.862793</c:v>
                </c:pt>
                <c:pt idx="11">
                  <c:v>81283320883.920303</c:v>
                </c:pt>
                <c:pt idx="12">
                  <c:v>80087054107.928894</c:v>
                </c:pt>
                <c:pt idx="13">
                  <c:v>78890787331.985504</c:v>
                </c:pt>
                <c:pt idx="14">
                  <c:v>77694520556.036804</c:v>
                </c:pt>
                <c:pt idx="15">
                  <c:v>76463443319.651306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533-41F3-A558-A9220C48C61A}"/>
            </c:ext>
          </c:extLst>
        </c:ser>
        <c:ser>
          <c:idx val="1"/>
          <c:order val="1"/>
          <c:tx>
            <c:strRef>
              <c:f>carbon_emissions!$E$4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carbon_emissions!$C$25:$C$40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carbon_emissions!$E$25:$E$40</c:f>
              <c:numCache>
                <c:formatCode>General</c:formatCode>
                <c:ptCount val="16"/>
                <c:pt idx="0">
                  <c:v>89059054927.549393</c:v>
                </c:pt>
                <c:pt idx="1">
                  <c:v>88939428249.966995</c:v>
                </c:pt>
                <c:pt idx="2">
                  <c:v>88700174894.783493</c:v>
                </c:pt>
                <c:pt idx="3">
                  <c:v>88341294862.040207</c:v>
                </c:pt>
                <c:pt idx="4">
                  <c:v>87862788151.664001</c:v>
                </c:pt>
                <c:pt idx="5">
                  <c:v>87264654763.699005</c:v>
                </c:pt>
                <c:pt idx="6">
                  <c:v>86546894698.127106</c:v>
                </c:pt>
                <c:pt idx="7">
                  <c:v>85709507954.970505</c:v>
                </c:pt>
                <c:pt idx="8">
                  <c:v>84752494534.155304</c:v>
                </c:pt>
                <c:pt idx="9">
                  <c:v>83675854435.813904</c:v>
                </c:pt>
                <c:pt idx="10">
                  <c:v>82479587659.862793</c:v>
                </c:pt>
                <c:pt idx="11">
                  <c:v>81283320883.920303</c:v>
                </c:pt>
                <c:pt idx="12">
                  <c:v>80087054107.928894</c:v>
                </c:pt>
                <c:pt idx="13">
                  <c:v>78890787331.985504</c:v>
                </c:pt>
                <c:pt idx="14">
                  <c:v>77694520556.036804</c:v>
                </c:pt>
                <c:pt idx="15">
                  <c:v>76463443319.651306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533-41F3-A558-A9220C48C61A}"/>
            </c:ext>
          </c:extLst>
        </c:ser>
        <c:ser>
          <c:idx val="2"/>
          <c:order val="2"/>
          <c:tx>
            <c:strRef>
              <c:f>carbon_emissions!$F$4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carbon_emissions!$C$25:$C$40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carbon_emissions!$F$25:$F$40</c:f>
              <c:numCache>
                <c:formatCode>General</c:formatCode>
                <c:ptCount val="16"/>
                <c:pt idx="0">
                  <c:v>89059054927.549393</c:v>
                </c:pt>
                <c:pt idx="1">
                  <c:v>88850393415.798904</c:v>
                </c:pt>
                <c:pt idx="2">
                  <c:v>88433070392.312698</c:v>
                </c:pt>
                <c:pt idx="3">
                  <c:v>87807085857.050201</c:v>
                </c:pt>
                <c:pt idx="4">
                  <c:v>86972439810.033493</c:v>
                </c:pt>
                <c:pt idx="5">
                  <c:v>85929132251.281204</c:v>
                </c:pt>
                <c:pt idx="6">
                  <c:v>84677163180.708603</c:v>
                </c:pt>
                <c:pt idx="7">
                  <c:v>83216532598.366898</c:v>
                </c:pt>
                <c:pt idx="8">
                  <c:v>81547240504.346207</c:v>
                </c:pt>
                <c:pt idx="9">
                  <c:v>79669286898.513794</c:v>
                </c:pt>
                <c:pt idx="10">
                  <c:v>75608704040.472107</c:v>
                </c:pt>
                <c:pt idx="11">
                  <c:v>70848144536.123901</c:v>
                </c:pt>
                <c:pt idx="12">
                  <c:v>65598609999.2854</c:v>
                </c:pt>
                <c:pt idx="13">
                  <c:v>59898559066.247002</c:v>
                </c:pt>
                <c:pt idx="14">
                  <c:v>53823742320.151199</c:v>
                </c:pt>
                <c:pt idx="15">
                  <c:v>47453107238.739304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A533-41F3-A558-A9220C48C61A}"/>
            </c:ext>
          </c:extLst>
        </c:ser>
        <c:ser>
          <c:idx val="3"/>
          <c:order val="3"/>
          <c:tx>
            <c:strRef>
              <c:f>carbon_emissions!$G$4</c:f>
              <c:strCache>
                <c:ptCount val="1"/>
                <c:pt idx="0">
                  <c:v>high_tech_smallBatterySleeper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carbon_emissions!$C$25:$C$40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carbon_emissions!$G$25:$G$40</c:f>
              <c:numCache>
                <c:formatCode>General</c:formatCode>
                <c:ptCount val="16"/>
                <c:pt idx="0">
                  <c:v>89059054927.549393</c:v>
                </c:pt>
                <c:pt idx="1">
                  <c:v>88850393415.798904</c:v>
                </c:pt>
                <c:pt idx="2">
                  <c:v>88433070392.312698</c:v>
                </c:pt>
                <c:pt idx="3">
                  <c:v>87807085857.050201</c:v>
                </c:pt>
                <c:pt idx="4">
                  <c:v>86972439810.033493</c:v>
                </c:pt>
                <c:pt idx="5">
                  <c:v>85929132251.281204</c:v>
                </c:pt>
                <c:pt idx="6">
                  <c:v>84677163180.708603</c:v>
                </c:pt>
                <c:pt idx="7">
                  <c:v>83216532598.366898</c:v>
                </c:pt>
                <c:pt idx="8">
                  <c:v>81547240504.346207</c:v>
                </c:pt>
                <c:pt idx="9">
                  <c:v>78960685965.777802</c:v>
                </c:pt>
                <c:pt idx="10">
                  <c:v>73509817823.641602</c:v>
                </c:pt>
                <c:pt idx="11">
                  <c:v>67752829137.719902</c:v>
                </c:pt>
                <c:pt idx="12">
                  <c:v>61746176158.927597</c:v>
                </c:pt>
                <c:pt idx="13">
                  <c:v>55493112740.468498</c:v>
                </c:pt>
                <c:pt idx="14">
                  <c:v>49032941065.7145</c:v>
                </c:pt>
                <c:pt idx="15">
                  <c:v>42393196397.838898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A533-41F3-A558-A9220C48C6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</c:scatterChart>
      <c:valAx>
        <c:axId val="703088304"/>
        <c:scaling>
          <c:orientation val="minMax"/>
          <c:max val="2035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GHG (million tons)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  <c:dispUnits>
          <c:builtInUnit val="billions"/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carbon_emissions!$C$43</c:f>
          <c:strCache>
            <c:ptCount val="1"/>
            <c:pt idx="0">
              <c:v>Bus+GHG emissions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carbon_emissions!$D$4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carbon_emissions!$C$45:$C$60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carbon_emissions!$D$45:$D$60</c:f>
              <c:numCache>
                <c:formatCode>General</c:formatCode>
                <c:ptCount val="16"/>
                <c:pt idx="0">
                  <c:v>4008227472.8117499</c:v>
                </c:pt>
                <c:pt idx="1">
                  <c:v>4002945852.6912098</c:v>
                </c:pt>
                <c:pt idx="2">
                  <c:v>3992140325.9512601</c:v>
                </c:pt>
                <c:pt idx="3">
                  <c:v>3974052732.8967299</c:v>
                </c:pt>
                <c:pt idx="4">
                  <c:v>3945471458.88484</c:v>
                </c:pt>
                <c:pt idx="5">
                  <c:v>3898489085.0913801</c:v>
                </c:pt>
                <c:pt idx="6">
                  <c:v>3822923668.5399899</c:v>
                </c:pt>
                <c:pt idx="7">
                  <c:v>3696831877.8052502</c:v>
                </c:pt>
                <c:pt idx="8">
                  <c:v>3514070263.0276098</c:v>
                </c:pt>
                <c:pt idx="9">
                  <c:v>3293009669.1931</c:v>
                </c:pt>
                <c:pt idx="10">
                  <c:v>3056051096.99578</c:v>
                </c:pt>
                <c:pt idx="11">
                  <c:v>2805839681.8930202</c:v>
                </c:pt>
                <c:pt idx="12">
                  <c:v>2542907994.1831698</c:v>
                </c:pt>
                <c:pt idx="13">
                  <c:v>2272799700.1552501</c:v>
                </c:pt>
                <c:pt idx="14">
                  <c:v>1996146335.2025599</c:v>
                </c:pt>
                <c:pt idx="15">
                  <c:v>1715842801.5007999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25B-4395-A967-69BF8AE33D9D}"/>
            </c:ext>
          </c:extLst>
        </c:ser>
        <c:ser>
          <c:idx val="1"/>
          <c:order val="1"/>
          <c:tx>
            <c:strRef>
              <c:f>carbon_emissions!$E$4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carbon_emissions!$C$45:$C$60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carbon_emissions!$E$45:$E$60</c:f>
              <c:numCache>
                <c:formatCode>General</c:formatCode>
                <c:ptCount val="16"/>
                <c:pt idx="0">
                  <c:v>4008227472.8117499</c:v>
                </c:pt>
                <c:pt idx="1">
                  <c:v>4002945852.6912098</c:v>
                </c:pt>
                <c:pt idx="2">
                  <c:v>3861305616.5574498</c:v>
                </c:pt>
                <c:pt idx="3">
                  <c:v>3693645364.1721001</c:v>
                </c:pt>
                <c:pt idx="4">
                  <c:v>3509062212.5864701</c:v>
                </c:pt>
                <c:pt idx="5">
                  <c:v>3309438179.7930698</c:v>
                </c:pt>
                <c:pt idx="6">
                  <c:v>3095521597.3818302</c:v>
                </c:pt>
                <c:pt idx="7">
                  <c:v>2867574511.5212598</c:v>
                </c:pt>
                <c:pt idx="8">
                  <c:v>2625858968.3798099</c:v>
                </c:pt>
                <c:pt idx="9">
                  <c:v>2370637014.1259699</c:v>
                </c:pt>
                <c:pt idx="10">
                  <c:v>2102170694.9280601</c:v>
                </c:pt>
                <c:pt idx="11">
                  <c:v>1820722056.9545701</c:v>
                </c:pt>
                <c:pt idx="12">
                  <c:v>1526553146.3738799</c:v>
                </c:pt>
                <c:pt idx="13">
                  <c:v>1225207629.4751401</c:v>
                </c:pt>
                <c:pt idx="14">
                  <c:v>1116841223.12413</c:v>
                </c:pt>
                <c:pt idx="15">
                  <c:v>1027637461.81954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25B-4395-A967-69BF8AE33D9D}"/>
            </c:ext>
          </c:extLst>
        </c:ser>
        <c:ser>
          <c:idx val="2"/>
          <c:order val="2"/>
          <c:tx>
            <c:strRef>
              <c:f>carbon_emissions!$F$4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carbon_emissions!$C$45:$C$60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carbon_emissions!$F$45:$F$60</c:f>
              <c:numCache>
                <c:formatCode>General</c:formatCode>
                <c:ptCount val="16"/>
                <c:pt idx="0">
                  <c:v>4008227472.8117499</c:v>
                </c:pt>
                <c:pt idx="1">
                  <c:v>3998690326.7346401</c:v>
                </c:pt>
                <c:pt idx="2">
                  <c:v>3838732626.9007602</c:v>
                </c:pt>
                <c:pt idx="3">
                  <c:v>3660096058.4081302</c:v>
                </c:pt>
                <c:pt idx="4">
                  <c:v>3464700109.8561201</c:v>
                </c:pt>
                <c:pt idx="5">
                  <c:v>3253098238.1287599</c:v>
                </c:pt>
                <c:pt idx="6">
                  <c:v>3025843900.1103401</c:v>
                </c:pt>
                <c:pt idx="7">
                  <c:v>2783490552.68501</c:v>
                </c:pt>
                <c:pt idx="8">
                  <c:v>2526591652.7369599</c:v>
                </c:pt>
                <c:pt idx="9">
                  <c:v>2255700657.15031</c:v>
                </c:pt>
                <c:pt idx="10">
                  <c:v>1971371022.8092101</c:v>
                </c:pt>
                <c:pt idx="11">
                  <c:v>1674156206.59776</c:v>
                </c:pt>
                <c:pt idx="12">
                  <c:v>1364609665.4000399</c:v>
                </c:pt>
                <c:pt idx="13">
                  <c:v>1052949009.13989</c:v>
                </c:pt>
                <c:pt idx="14">
                  <c:v>953607534.874264</c:v>
                </c:pt>
                <c:pt idx="15">
                  <c:v>860799650.89619696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E25B-4395-A967-69BF8AE33D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  <c:extLst>
          <c:ext xmlns:c15="http://schemas.microsoft.com/office/drawing/2012/chart" uri="{02D57815-91ED-43cb-92C2-25804820EDAC}">
            <c15:filteredScatte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carbon_emissions!$G$4</c15:sqref>
                        </c15:formulaRef>
                      </c:ext>
                    </c:extLst>
                    <c:strCache>
                      <c:ptCount val="1"/>
                      <c:pt idx="0">
                        <c:v>high_tech_smallBatterySleeper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carbon_emissions!$C$45:$C$60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2020</c:v>
                      </c:pt>
                      <c:pt idx="1">
                        <c:v>2021</c:v>
                      </c:pt>
                      <c:pt idx="2">
                        <c:v>2022</c:v>
                      </c:pt>
                      <c:pt idx="3">
                        <c:v>2023</c:v>
                      </c:pt>
                      <c:pt idx="4">
                        <c:v>2024</c:v>
                      </c:pt>
                      <c:pt idx="5">
                        <c:v>2025</c:v>
                      </c:pt>
                      <c:pt idx="6">
                        <c:v>2026</c:v>
                      </c:pt>
                      <c:pt idx="7">
                        <c:v>2027</c:v>
                      </c:pt>
                      <c:pt idx="8">
                        <c:v>2028</c:v>
                      </c:pt>
                      <c:pt idx="9">
                        <c:v>2029</c:v>
                      </c:pt>
                      <c:pt idx="10">
                        <c:v>2030</c:v>
                      </c:pt>
                      <c:pt idx="11">
                        <c:v>2031</c:v>
                      </c:pt>
                      <c:pt idx="12">
                        <c:v>2032</c:v>
                      </c:pt>
                      <c:pt idx="13">
                        <c:v>2033</c:v>
                      </c:pt>
                      <c:pt idx="14">
                        <c:v>2034</c:v>
                      </c:pt>
                      <c:pt idx="15">
                        <c:v>2035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carbon_emissions!$G$45:$G$60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4008227472.8117499</c:v>
                      </c:pt>
                      <c:pt idx="1">
                        <c:v>3998690326.7346401</c:v>
                      </c:pt>
                      <c:pt idx="2">
                        <c:v>3838732626.9007602</c:v>
                      </c:pt>
                      <c:pt idx="3">
                        <c:v>3660096058.4081302</c:v>
                      </c:pt>
                      <c:pt idx="4">
                        <c:v>3464700109.8561201</c:v>
                      </c:pt>
                      <c:pt idx="5">
                        <c:v>3253098238.1287599</c:v>
                      </c:pt>
                      <c:pt idx="6">
                        <c:v>3025843900.1103401</c:v>
                      </c:pt>
                      <c:pt idx="7">
                        <c:v>2783490552.68501</c:v>
                      </c:pt>
                      <c:pt idx="8">
                        <c:v>2526591652.7369599</c:v>
                      </c:pt>
                      <c:pt idx="9">
                        <c:v>2255700657.15031</c:v>
                      </c:pt>
                      <c:pt idx="10">
                        <c:v>1971371022.8092101</c:v>
                      </c:pt>
                      <c:pt idx="11">
                        <c:v>1674156206.59776</c:v>
                      </c:pt>
                      <c:pt idx="12">
                        <c:v>1364609665.4000399</c:v>
                      </c:pt>
                      <c:pt idx="13">
                        <c:v>1052949009.13989</c:v>
                      </c:pt>
                      <c:pt idx="14">
                        <c:v>953607534.874264</c:v>
                      </c:pt>
                      <c:pt idx="15">
                        <c:v>860799650.89619696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3-E25B-4395-A967-69BF8AE33D9D}"/>
                  </c:ext>
                </c:extLst>
              </c15:ser>
            </c15:filteredScatterSeries>
          </c:ext>
        </c:extLst>
      </c:scatterChart>
      <c:valAx>
        <c:axId val="703088304"/>
        <c:scaling>
          <c:orientation val="minMax"/>
          <c:max val="2035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GHG (million tons)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  <c:dispUnits>
          <c:builtInUnit val="billions"/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carbon_emissions!$C$3</c:f>
          <c:strCache>
            <c:ptCount val="1"/>
            <c:pt idx="0">
              <c:v>Day_cab+GHG emissions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carbon_emissions!$D$4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carbon_emissions!$C$5:$C$20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carbon_emissions!$D$5:$D$20</c:f>
              <c:numCache>
                <c:formatCode>General</c:formatCode>
                <c:ptCount val="16"/>
                <c:pt idx="0">
                  <c:v>85920826705.567398</c:v>
                </c:pt>
                <c:pt idx="1">
                  <c:v>85783066940.162399</c:v>
                </c:pt>
                <c:pt idx="2">
                  <c:v>85507547409.264694</c:v>
                </c:pt>
                <c:pt idx="3">
                  <c:v>85094268112.962097</c:v>
                </c:pt>
                <c:pt idx="4">
                  <c:v>84543229051.254593</c:v>
                </c:pt>
                <c:pt idx="5">
                  <c:v>83854430224.138596</c:v>
                </c:pt>
                <c:pt idx="6">
                  <c:v>83027871631.497192</c:v>
                </c:pt>
                <c:pt idx="7">
                  <c:v>82063553273.526596</c:v>
                </c:pt>
                <c:pt idx="8">
                  <c:v>80961475150.123596</c:v>
                </c:pt>
                <c:pt idx="9">
                  <c:v>79721637261.214203</c:v>
                </c:pt>
                <c:pt idx="10">
                  <c:v>78344039606.897095</c:v>
                </c:pt>
                <c:pt idx="11">
                  <c:v>76966441952.636795</c:v>
                </c:pt>
                <c:pt idx="12">
                  <c:v>75588844298.363098</c:v>
                </c:pt>
                <c:pt idx="13">
                  <c:v>74211246644.045395</c:v>
                </c:pt>
                <c:pt idx="14">
                  <c:v>72833648989.763702</c:v>
                </c:pt>
                <c:pt idx="15">
                  <c:v>71454801658.1745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47F-43BD-A862-B7718865195C}"/>
            </c:ext>
          </c:extLst>
        </c:ser>
        <c:ser>
          <c:idx val="1"/>
          <c:order val="1"/>
          <c:tx>
            <c:strRef>
              <c:f>carbon_emissions!$E$4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carbon_emissions!$C$5:$C$20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carbon_emissions!$E$5:$E$20</c:f>
              <c:numCache>
                <c:formatCode>General</c:formatCode>
                <c:ptCount val="16"/>
                <c:pt idx="0">
                  <c:v>85920826711.012802</c:v>
                </c:pt>
                <c:pt idx="1">
                  <c:v>85783066945.607803</c:v>
                </c:pt>
                <c:pt idx="2">
                  <c:v>85507547414.797897</c:v>
                </c:pt>
                <c:pt idx="3">
                  <c:v>85094268118.4953</c:v>
                </c:pt>
                <c:pt idx="4">
                  <c:v>84543229056.787796</c:v>
                </c:pt>
                <c:pt idx="5">
                  <c:v>83854430229.584</c:v>
                </c:pt>
                <c:pt idx="6">
                  <c:v>83027871636.930603</c:v>
                </c:pt>
                <c:pt idx="7">
                  <c:v>82063553278.836899</c:v>
                </c:pt>
                <c:pt idx="8">
                  <c:v>80961475155.301895</c:v>
                </c:pt>
                <c:pt idx="9">
                  <c:v>79721637266.3806</c:v>
                </c:pt>
                <c:pt idx="10">
                  <c:v>78344039611.995804</c:v>
                </c:pt>
                <c:pt idx="11">
                  <c:v>76966441957.573395</c:v>
                </c:pt>
                <c:pt idx="12">
                  <c:v>75588844303.197998</c:v>
                </c:pt>
                <c:pt idx="13">
                  <c:v>74211246648.802094</c:v>
                </c:pt>
                <c:pt idx="14">
                  <c:v>72833648994.467194</c:v>
                </c:pt>
                <c:pt idx="15">
                  <c:v>71454801662.818298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47F-43BD-A862-B7718865195C}"/>
            </c:ext>
          </c:extLst>
        </c:ser>
        <c:ser>
          <c:idx val="2"/>
          <c:order val="2"/>
          <c:tx>
            <c:strRef>
              <c:f>carbon_emissions!$F$4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carbon_emissions!$C$5:$C$20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carbon_emissions!$F$5:$F$20</c:f>
              <c:numCache>
                <c:formatCode>General</c:formatCode>
                <c:ptCount val="16"/>
                <c:pt idx="0">
                  <c:v>85920826705.567398</c:v>
                </c:pt>
                <c:pt idx="1">
                  <c:v>85675781019.949402</c:v>
                </c:pt>
                <c:pt idx="2">
                  <c:v>85185689648.713593</c:v>
                </c:pt>
                <c:pt idx="3">
                  <c:v>84450552591.772003</c:v>
                </c:pt>
                <c:pt idx="4">
                  <c:v>83470369849.212494</c:v>
                </c:pt>
                <c:pt idx="5">
                  <c:v>82242455287.426193</c:v>
                </c:pt>
                <c:pt idx="6">
                  <c:v>80767471161.996796</c:v>
                </c:pt>
                <c:pt idx="7">
                  <c:v>79038480922.524994</c:v>
                </c:pt>
                <c:pt idx="8">
                  <c:v>77022518446.393402</c:v>
                </c:pt>
                <c:pt idx="9">
                  <c:v>74479850378.736206</c:v>
                </c:pt>
                <c:pt idx="10">
                  <c:v>70440527910.832397</c:v>
                </c:pt>
                <c:pt idx="11">
                  <c:v>66544477195.905098</c:v>
                </c:pt>
                <c:pt idx="12">
                  <c:v>62073934868.4011</c:v>
                </c:pt>
                <c:pt idx="13">
                  <c:v>56996019791.230301</c:v>
                </c:pt>
                <c:pt idx="14">
                  <c:v>51454749362.213799</c:v>
                </c:pt>
                <c:pt idx="15">
                  <c:v>45616948279.200302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E47F-43BD-A862-B7718865195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  <c:extLst>
          <c:ext xmlns:c15="http://schemas.microsoft.com/office/drawing/2012/chart" uri="{02D57815-91ED-43cb-92C2-25804820EDAC}">
            <c15:filteredScatte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carbon_emissions!$G$4</c15:sqref>
                        </c15:formulaRef>
                      </c:ext>
                    </c:extLst>
                    <c:strCache>
                      <c:ptCount val="1"/>
                      <c:pt idx="0">
                        <c:v>high_tech_smallBatterySleeper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carbon_emissions!$C$5:$C$20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2020</c:v>
                      </c:pt>
                      <c:pt idx="1">
                        <c:v>2021</c:v>
                      </c:pt>
                      <c:pt idx="2">
                        <c:v>2022</c:v>
                      </c:pt>
                      <c:pt idx="3">
                        <c:v>2023</c:v>
                      </c:pt>
                      <c:pt idx="4">
                        <c:v>2024</c:v>
                      </c:pt>
                      <c:pt idx="5">
                        <c:v>2025</c:v>
                      </c:pt>
                      <c:pt idx="6">
                        <c:v>2026</c:v>
                      </c:pt>
                      <c:pt idx="7">
                        <c:v>2027</c:v>
                      </c:pt>
                      <c:pt idx="8">
                        <c:v>2028</c:v>
                      </c:pt>
                      <c:pt idx="9">
                        <c:v>2029</c:v>
                      </c:pt>
                      <c:pt idx="10">
                        <c:v>2030</c:v>
                      </c:pt>
                      <c:pt idx="11">
                        <c:v>2031</c:v>
                      </c:pt>
                      <c:pt idx="12">
                        <c:v>2032</c:v>
                      </c:pt>
                      <c:pt idx="13">
                        <c:v>2033</c:v>
                      </c:pt>
                      <c:pt idx="14">
                        <c:v>2034</c:v>
                      </c:pt>
                      <c:pt idx="15">
                        <c:v>2035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carbon_emissions!$G$5:$G$20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85920826705.567398</c:v>
                      </c:pt>
                      <c:pt idx="1">
                        <c:v>85675781019.949402</c:v>
                      </c:pt>
                      <c:pt idx="2">
                        <c:v>85185689648.713593</c:v>
                      </c:pt>
                      <c:pt idx="3">
                        <c:v>84450552591.772003</c:v>
                      </c:pt>
                      <c:pt idx="4">
                        <c:v>83470369849.212494</c:v>
                      </c:pt>
                      <c:pt idx="5">
                        <c:v>82242455287.426193</c:v>
                      </c:pt>
                      <c:pt idx="6">
                        <c:v>80767471161.996796</c:v>
                      </c:pt>
                      <c:pt idx="7">
                        <c:v>79038480922.524994</c:v>
                      </c:pt>
                      <c:pt idx="8">
                        <c:v>77022518446.393402</c:v>
                      </c:pt>
                      <c:pt idx="9">
                        <c:v>74479850378.736206</c:v>
                      </c:pt>
                      <c:pt idx="10">
                        <c:v>70440527910.832397</c:v>
                      </c:pt>
                      <c:pt idx="11">
                        <c:v>66544477195.905098</c:v>
                      </c:pt>
                      <c:pt idx="12">
                        <c:v>62073934868.4011</c:v>
                      </c:pt>
                      <c:pt idx="13">
                        <c:v>56996019791.230301</c:v>
                      </c:pt>
                      <c:pt idx="14">
                        <c:v>51454749362.213799</c:v>
                      </c:pt>
                      <c:pt idx="15">
                        <c:v>45616948279.200302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3-E47F-43BD-A862-B7718865195C}"/>
                  </c:ext>
                </c:extLst>
              </c15:ser>
            </c15:filteredScatterSeries>
          </c:ext>
        </c:extLst>
      </c:scatterChart>
      <c:valAx>
        <c:axId val="703088304"/>
        <c:scaling>
          <c:orientation val="minMax"/>
          <c:max val="2035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GHG</a:t>
                </a:r>
                <a:r>
                  <a:rPr lang="en-US" baseline="0"/>
                  <a:t> (million tons)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  <c:dispUnits>
          <c:builtInUnit val="billions"/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carbon_emissions!$C$23</c:f>
          <c:strCache>
            <c:ptCount val="1"/>
            <c:pt idx="0">
              <c:v>Sleeper+GHG emissions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carbon_emissions!$D$4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carbon_emissions!$C$25:$C$40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carbon_emissions!$D$25:$D$40</c:f>
              <c:numCache>
                <c:formatCode>General</c:formatCode>
                <c:ptCount val="16"/>
                <c:pt idx="0">
                  <c:v>89059054927.549393</c:v>
                </c:pt>
                <c:pt idx="1">
                  <c:v>88939428249.966995</c:v>
                </c:pt>
                <c:pt idx="2">
                  <c:v>88700174894.783493</c:v>
                </c:pt>
                <c:pt idx="3">
                  <c:v>88341294862.040207</c:v>
                </c:pt>
                <c:pt idx="4">
                  <c:v>87862788151.664001</c:v>
                </c:pt>
                <c:pt idx="5">
                  <c:v>87264654763.699005</c:v>
                </c:pt>
                <c:pt idx="6">
                  <c:v>86546894698.127106</c:v>
                </c:pt>
                <c:pt idx="7">
                  <c:v>85709507954.970505</c:v>
                </c:pt>
                <c:pt idx="8">
                  <c:v>84752494534.155304</c:v>
                </c:pt>
                <c:pt idx="9">
                  <c:v>83675854435.813904</c:v>
                </c:pt>
                <c:pt idx="10">
                  <c:v>82479587659.862793</c:v>
                </c:pt>
                <c:pt idx="11">
                  <c:v>81283320883.920303</c:v>
                </c:pt>
                <c:pt idx="12">
                  <c:v>80087054107.928894</c:v>
                </c:pt>
                <c:pt idx="13">
                  <c:v>78890787331.985504</c:v>
                </c:pt>
                <c:pt idx="14">
                  <c:v>77694520556.036804</c:v>
                </c:pt>
                <c:pt idx="15">
                  <c:v>76498253780.082993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25E-41E2-A545-813B5DB5BA65}"/>
            </c:ext>
          </c:extLst>
        </c:ser>
        <c:ser>
          <c:idx val="1"/>
          <c:order val="1"/>
          <c:tx>
            <c:strRef>
              <c:f>carbon_emissions!$E$4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carbon_emissions!$C$25:$C$40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carbon_emissions!$E$25:$E$40</c:f>
              <c:numCache>
                <c:formatCode>General</c:formatCode>
                <c:ptCount val="16"/>
                <c:pt idx="0">
                  <c:v>89059054926.363205</c:v>
                </c:pt>
                <c:pt idx="1">
                  <c:v>88939428248.780701</c:v>
                </c:pt>
                <c:pt idx="2">
                  <c:v>88700174893.597305</c:v>
                </c:pt>
                <c:pt idx="3">
                  <c:v>88341294860.854004</c:v>
                </c:pt>
                <c:pt idx="4">
                  <c:v>87862788150.477798</c:v>
                </c:pt>
                <c:pt idx="5">
                  <c:v>87264654762.512802</c:v>
                </c:pt>
                <c:pt idx="6">
                  <c:v>86546894696.966003</c:v>
                </c:pt>
                <c:pt idx="7">
                  <c:v>85709507953.837296</c:v>
                </c:pt>
                <c:pt idx="8">
                  <c:v>84752494533.093201</c:v>
                </c:pt>
                <c:pt idx="9">
                  <c:v>83675854434.751801</c:v>
                </c:pt>
                <c:pt idx="10">
                  <c:v>82479587658.803894</c:v>
                </c:pt>
                <c:pt idx="11">
                  <c:v>81283320882.877396</c:v>
                </c:pt>
                <c:pt idx="12">
                  <c:v>80087054106.960297</c:v>
                </c:pt>
                <c:pt idx="13">
                  <c:v>78890787331.042892</c:v>
                </c:pt>
                <c:pt idx="14">
                  <c:v>77694520555.097198</c:v>
                </c:pt>
                <c:pt idx="15">
                  <c:v>76498253779.150604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C25E-41E2-A545-813B5DB5BA65}"/>
            </c:ext>
          </c:extLst>
        </c:ser>
        <c:ser>
          <c:idx val="2"/>
          <c:order val="2"/>
          <c:tx>
            <c:strRef>
              <c:f>carbon_emissions!$F$4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carbon_emissions!$C$25:$C$40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carbon_emissions!$F$25:$F$40</c:f>
              <c:numCache>
                <c:formatCode>General</c:formatCode>
                <c:ptCount val="16"/>
                <c:pt idx="0">
                  <c:v>89059054927.549393</c:v>
                </c:pt>
                <c:pt idx="1">
                  <c:v>88850393415.798904</c:v>
                </c:pt>
                <c:pt idx="2">
                  <c:v>88433070392.312698</c:v>
                </c:pt>
                <c:pt idx="3">
                  <c:v>87807085857.050201</c:v>
                </c:pt>
                <c:pt idx="4">
                  <c:v>86972439810.033493</c:v>
                </c:pt>
                <c:pt idx="5">
                  <c:v>85929132251.281204</c:v>
                </c:pt>
                <c:pt idx="6">
                  <c:v>84677163180.708603</c:v>
                </c:pt>
                <c:pt idx="7">
                  <c:v>83216532598.366898</c:v>
                </c:pt>
                <c:pt idx="8">
                  <c:v>81547240504.346207</c:v>
                </c:pt>
                <c:pt idx="9">
                  <c:v>79669286898.513794</c:v>
                </c:pt>
                <c:pt idx="10">
                  <c:v>77570449070.450806</c:v>
                </c:pt>
                <c:pt idx="11">
                  <c:v>75472018512.829193</c:v>
                </c:pt>
                <c:pt idx="12">
                  <c:v>73330924939.4814</c:v>
                </c:pt>
                <c:pt idx="13">
                  <c:v>71048208292.492401</c:v>
                </c:pt>
                <c:pt idx="14">
                  <c:v>68330994627.628403</c:v>
                </c:pt>
                <c:pt idx="15">
                  <c:v>64764082211.401001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C25E-41E2-A545-813B5DB5BA65}"/>
            </c:ext>
          </c:extLst>
        </c:ser>
        <c:ser>
          <c:idx val="3"/>
          <c:order val="3"/>
          <c:tx>
            <c:strRef>
              <c:f>carbon_emissions!$G$4</c:f>
              <c:strCache>
                <c:ptCount val="1"/>
                <c:pt idx="0">
                  <c:v>high_tech_smallBatterySleeper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carbon_emissions!$C$25:$C$40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carbon_emissions!$G$25:$G$40</c:f>
              <c:numCache>
                <c:formatCode>General</c:formatCode>
                <c:ptCount val="16"/>
                <c:pt idx="0">
                  <c:v>89059054927.549393</c:v>
                </c:pt>
                <c:pt idx="1">
                  <c:v>88850393415.798904</c:v>
                </c:pt>
                <c:pt idx="2">
                  <c:v>88433070392.312698</c:v>
                </c:pt>
                <c:pt idx="3">
                  <c:v>87807085857.050201</c:v>
                </c:pt>
                <c:pt idx="4">
                  <c:v>86972439810.033493</c:v>
                </c:pt>
                <c:pt idx="5">
                  <c:v>85929132251.281204</c:v>
                </c:pt>
                <c:pt idx="6">
                  <c:v>84677163180.708603</c:v>
                </c:pt>
                <c:pt idx="7">
                  <c:v>83216532598.366898</c:v>
                </c:pt>
                <c:pt idx="8">
                  <c:v>81547240504.346207</c:v>
                </c:pt>
                <c:pt idx="9">
                  <c:v>79660950416.952194</c:v>
                </c:pt>
                <c:pt idx="10">
                  <c:v>77191348016.689499</c:v>
                </c:pt>
                <c:pt idx="11">
                  <c:v>74744111909.438293</c:v>
                </c:pt>
                <c:pt idx="12">
                  <c:v>71932913241.947693</c:v>
                </c:pt>
                <c:pt idx="13">
                  <c:v>68510543176.978996</c:v>
                </c:pt>
                <c:pt idx="14">
                  <c:v>64297454548.448196</c:v>
                </c:pt>
                <c:pt idx="15">
                  <c:v>59213058411.281502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C25E-41E2-A545-813B5DB5BA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</c:scatterChart>
      <c:valAx>
        <c:axId val="703088304"/>
        <c:scaling>
          <c:orientation val="minMax"/>
          <c:max val="2035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GHG (million tons)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  <c:dispUnits>
          <c:builtInUnit val="billions"/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BEV_sale!$C$43</c:f>
          <c:strCache>
            <c:ptCount val="1"/>
            <c:pt idx="0">
              <c:v>Bus+BEV_sales (#/year)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BEV_sale!$D$4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BEV_sale!$C$45:$C$60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BEV_sale!$D$45:$D$60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10</c:v>
                </c:pt>
                <c:pt idx="3">
                  <c:v>90</c:v>
                </c:pt>
                <c:pt idx="4">
                  <c:v>290</c:v>
                </c:pt>
                <c:pt idx="5">
                  <c:v>780</c:v>
                </c:pt>
                <c:pt idx="6">
                  <c:v>1620</c:v>
                </c:pt>
                <c:pt idx="7">
                  <c:v>3220</c:v>
                </c:pt>
                <c:pt idx="8">
                  <c:v>4940</c:v>
                </c:pt>
                <c:pt idx="9">
                  <c:v>5890</c:v>
                </c:pt>
                <c:pt idx="10">
                  <c:v>5990</c:v>
                </c:pt>
                <c:pt idx="11">
                  <c:v>6000</c:v>
                </c:pt>
                <c:pt idx="12">
                  <c:v>6000</c:v>
                </c:pt>
                <c:pt idx="13">
                  <c:v>6000</c:v>
                </c:pt>
                <c:pt idx="14">
                  <c:v>6000</c:v>
                </c:pt>
                <c:pt idx="15">
                  <c:v>6000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FCC-40BC-B9ED-054755BD63ED}"/>
            </c:ext>
          </c:extLst>
        </c:ser>
        <c:ser>
          <c:idx val="1"/>
          <c:order val="1"/>
          <c:tx>
            <c:strRef>
              <c:f>BEV_sale!$E$4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BEV_sale!$C$45:$C$60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BEV_sale!$E$45:$E$60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5410</c:v>
                </c:pt>
                <c:pt idx="3">
                  <c:v>5890</c:v>
                </c:pt>
                <c:pt idx="4">
                  <c:v>5980</c:v>
                </c:pt>
                <c:pt idx="5">
                  <c:v>6000</c:v>
                </c:pt>
                <c:pt idx="6">
                  <c:v>6000</c:v>
                </c:pt>
                <c:pt idx="7">
                  <c:v>6000</c:v>
                </c:pt>
                <c:pt idx="8">
                  <c:v>6000</c:v>
                </c:pt>
                <c:pt idx="9">
                  <c:v>6000</c:v>
                </c:pt>
                <c:pt idx="10">
                  <c:v>6000</c:v>
                </c:pt>
                <c:pt idx="11">
                  <c:v>6000</c:v>
                </c:pt>
                <c:pt idx="12">
                  <c:v>6000</c:v>
                </c:pt>
                <c:pt idx="13">
                  <c:v>6000</c:v>
                </c:pt>
                <c:pt idx="14">
                  <c:v>6000</c:v>
                </c:pt>
                <c:pt idx="15">
                  <c:v>6000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9FCC-40BC-B9ED-054755BD63ED}"/>
            </c:ext>
          </c:extLst>
        </c:ser>
        <c:ser>
          <c:idx val="2"/>
          <c:order val="2"/>
          <c:tx>
            <c:strRef>
              <c:f>BEV_sale!$F$4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BEV_sale!$C$45:$C$60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BEV_sale!$F$45:$F$60</c:f>
              <c:numCache>
                <c:formatCode>General</c:formatCode>
                <c:ptCount val="16"/>
                <c:pt idx="0">
                  <c:v>0</c:v>
                </c:pt>
                <c:pt idx="1">
                  <c:v>10</c:v>
                </c:pt>
                <c:pt idx="2">
                  <c:v>5940</c:v>
                </c:pt>
                <c:pt idx="3">
                  <c:v>6000</c:v>
                </c:pt>
                <c:pt idx="4">
                  <c:v>6000</c:v>
                </c:pt>
                <c:pt idx="5">
                  <c:v>6000</c:v>
                </c:pt>
                <c:pt idx="6">
                  <c:v>6000</c:v>
                </c:pt>
                <c:pt idx="7">
                  <c:v>6000</c:v>
                </c:pt>
                <c:pt idx="8">
                  <c:v>6000</c:v>
                </c:pt>
                <c:pt idx="9">
                  <c:v>6000</c:v>
                </c:pt>
                <c:pt idx="10">
                  <c:v>6000</c:v>
                </c:pt>
                <c:pt idx="11">
                  <c:v>6000</c:v>
                </c:pt>
                <c:pt idx="12">
                  <c:v>6000</c:v>
                </c:pt>
                <c:pt idx="13">
                  <c:v>6000</c:v>
                </c:pt>
                <c:pt idx="14">
                  <c:v>6000</c:v>
                </c:pt>
                <c:pt idx="15">
                  <c:v>6000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9FCC-40BC-B9ED-054755BD63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  <c:extLst>
          <c:ext xmlns:c15="http://schemas.microsoft.com/office/drawing/2012/chart" uri="{02D57815-91ED-43cb-92C2-25804820EDAC}">
            <c15:filteredScatte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BEV_sale!$G$4</c15:sqref>
                        </c15:formulaRef>
                      </c:ext>
                    </c:extLst>
                    <c:strCache>
                      <c:ptCount val="1"/>
                      <c:pt idx="0">
                        <c:v>high_tech_smallBatterySleeper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BEV_sale!$C$45:$C$60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2020</c:v>
                      </c:pt>
                      <c:pt idx="1">
                        <c:v>2021</c:v>
                      </c:pt>
                      <c:pt idx="2">
                        <c:v>2022</c:v>
                      </c:pt>
                      <c:pt idx="3">
                        <c:v>2023</c:v>
                      </c:pt>
                      <c:pt idx="4">
                        <c:v>2024</c:v>
                      </c:pt>
                      <c:pt idx="5">
                        <c:v>2025</c:v>
                      </c:pt>
                      <c:pt idx="6">
                        <c:v>2026</c:v>
                      </c:pt>
                      <c:pt idx="7">
                        <c:v>2027</c:v>
                      </c:pt>
                      <c:pt idx="8">
                        <c:v>2028</c:v>
                      </c:pt>
                      <c:pt idx="9">
                        <c:v>2029</c:v>
                      </c:pt>
                      <c:pt idx="10">
                        <c:v>2030</c:v>
                      </c:pt>
                      <c:pt idx="11">
                        <c:v>2031</c:v>
                      </c:pt>
                      <c:pt idx="12">
                        <c:v>2032</c:v>
                      </c:pt>
                      <c:pt idx="13">
                        <c:v>2033</c:v>
                      </c:pt>
                      <c:pt idx="14">
                        <c:v>2034</c:v>
                      </c:pt>
                      <c:pt idx="15">
                        <c:v>2035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BEV_sale!$G$45:$G$60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0</c:v>
                      </c:pt>
                      <c:pt idx="1">
                        <c:v>10</c:v>
                      </c:pt>
                      <c:pt idx="2">
                        <c:v>5940</c:v>
                      </c:pt>
                      <c:pt idx="3">
                        <c:v>6000</c:v>
                      </c:pt>
                      <c:pt idx="4">
                        <c:v>6000</c:v>
                      </c:pt>
                      <c:pt idx="5">
                        <c:v>6000</c:v>
                      </c:pt>
                      <c:pt idx="6">
                        <c:v>6000</c:v>
                      </c:pt>
                      <c:pt idx="7">
                        <c:v>6000</c:v>
                      </c:pt>
                      <c:pt idx="8">
                        <c:v>6000</c:v>
                      </c:pt>
                      <c:pt idx="9">
                        <c:v>6000</c:v>
                      </c:pt>
                      <c:pt idx="10">
                        <c:v>6000</c:v>
                      </c:pt>
                      <c:pt idx="11">
                        <c:v>6000</c:v>
                      </c:pt>
                      <c:pt idx="12">
                        <c:v>6000</c:v>
                      </c:pt>
                      <c:pt idx="13">
                        <c:v>6000</c:v>
                      </c:pt>
                      <c:pt idx="14">
                        <c:v>6000</c:v>
                      </c:pt>
                      <c:pt idx="15">
                        <c:v>6000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3-9FCC-40BC-B9ED-054755BD63ED}"/>
                  </c:ext>
                </c:extLst>
              </c15:ser>
            </c15:filteredScatterSeries>
          </c:ext>
        </c:extLst>
      </c:scatterChart>
      <c:valAx>
        <c:axId val="703088304"/>
        <c:scaling>
          <c:orientation val="minMax"/>
          <c:max val="2035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vehicles/year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carbon_emissions!$C$43</c:f>
          <c:strCache>
            <c:ptCount val="1"/>
            <c:pt idx="0">
              <c:v>Bus+GHG emissions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carbon_emissions!$D$4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carbon_emissions!$C$45:$C$60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carbon_emissions!$D$45:$D$60</c:f>
              <c:numCache>
                <c:formatCode>General</c:formatCode>
                <c:ptCount val="16"/>
                <c:pt idx="0">
                  <c:v>4003628341.3586998</c:v>
                </c:pt>
                <c:pt idx="1">
                  <c:v>3989623277.23561</c:v>
                </c:pt>
                <c:pt idx="2">
                  <c:v>3961495305.1798902</c:v>
                </c:pt>
                <c:pt idx="3">
                  <c:v>3910573750.3235798</c:v>
                </c:pt>
                <c:pt idx="4">
                  <c:v>3828638288.6127901</c:v>
                </c:pt>
                <c:pt idx="5">
                  <c:v>3711505058.7142401</c:v>
                </c:pt>
                <c:pt idx="6">
                  <c:v>3557510486.6121001</c:v>
                </c:pt>
                <c:pt idx="7">
                  <c:v>3365133501.1651301</c:v>
                </c:pt>
                <c:pt idx="8">
                  <c:v>3146880057.7551899</c:v>
                </c:pt>
                <c:pt idx="9">
                  <c:v>2910974048.9362898</c:v>
                </c:pt>
                <c:pt idx="10">
                  <c:v>2661036881.0165901</c:v>
                </c:pt>
                <c:pt idx="11">
                  <c:v>2398130228.8192</c:v>
                </c:pt>
                <c:pt idx="12">
                  <c:v>2129728766.7215199</c:v>
                </c:pt>
                <c:pt idx="13">
                  <c:v>1860315227.5851099</c:v>
                </c:pt>
                <c:pt idx="14">
                  <c:v>1597101941.98399</c:v>
                </c:pt>
                <c:pt idx="15">
                  <c:v>1352916983.9994299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C5D-4645-8D2C-69DB6683026E}"/>
            </c:ext>
          </c:extLst>
        </c:ser>
        <c:ser>
          <c:idx val="1"/>
          <c:order val="1"/>
          <c:tx>
            <c:strRef>
              <c:f>carbon_emissions!$E$4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carbon_emissions!$C$45:$C$60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carbon_emissions!$E$45:$E$60</c:f>
              <c:numCache>
                <c:formatCode>General</c:formatCode>
                <c:ptCount val="16"/>
                <c:pt idx="0">
                  <c:v>3997189557.8395901</c:v>
                </c:pt>
                <c:pt idx="1">
                  <c:v>3982879534.8063002</c:v>
                </c:pt>
                <c:pt idx="2">
                  <c:v>3833303354.3840799</c:v>
                </c:pt>
                <c:pt idx="3">
                  <c:v>3665914147.8976898</c:v>
                </c:pt>
                <c:pt idx="4">
                  <c:v>3482457747.7537198</c:v>
                </c:pt>
                <c:pt idx="5">
                  <c:v>3283323768.0247002</c:v>
                </c:pt>
                <c:pt idx="6">
                  <c:v>3069460443.1662598</c:v>
                </c:pt>
                <c:pt idx="7">
                  <c:v>2841433285.4281301</c:v>
                </c:pt>
                <c:pt idx="8">
                  <c:v>2600012468.3835802</c:v>
                </c:pt>
                <c:pt idx="9">
                  <c:v>2345820254.7051001</c:v>
                </c:pt>
                <c:pt idx="10">
                  <c:v>2079183602.1551399</c:v>
                </c:pt>
                <c:pt idx="11">
                  <c:v>1801128992.21228</c:v>
                </c:pt>
                <c:pt idx="12">
                  <c:v>1513851997.2146699</c:v>
                </c:pt>
                <c:pt idx="13">
                  <c:v>1225562925.1782899</c:v>
                </c:pt>
                <c:pt idx="14">
                  <c:v>1128218719.1762199</c:v>
                </c:pt>
                <c:pt idx="15">
                  <c:v>1037399641.98926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3C5D-4645-8D2C-69DB6683026E}"/>
            </c:ext>
          </c:extLst>
        </c:ser>
        <c:ser>
          <c:idx val="2"/>
          <c:order val="2"/>
          <c:tx>
            <c:strRef>
              <c:f>carbon_emissions!$F$4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carbon_emissions!$C$45:$C$60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carbon_emissions!$F$45:$F$60</c:f>
              <c:numCache>
                <c:formatCode>General</c:formatCode>
                <c:ptCount val="16"/>
                <c:pt idx="0">
                  <c:v>4003628341.3586998</c:v>
                </c:pt>
                <c:pt idx="1">
                  <c:v>3862219271.43641</c:v>
                </c:pt>
                <c:pt idx="2">
                  <c:v>3699664810.2546101</c:v>
                </c:pt>
                <c:pt idx="3">
                  <c:v>3517667641.7023001</c:v>
                </c:pt>
                <c:pt idx="4">
                  <c:v>3317586913.0852199</c:v>
                </c:pt>
                <c:pt idx="5">
                  <c:v>3100376490.6999698</c:v>
                </c:pt>
                <c:pt idx="6">
                  <c:v>2867524184.65733</c:v>
                </c:pt>
                <c:pt idx="7">
                  <c:v>2619582529.4132099</c:v>
                </c:pt>
                <c:pt idx="8">
                  <c:v>2357104059.4237099</c:v>
                </c:pt>
                <c:pt idx="9">
                  <c:v>2080394760.3848801</c:v>
                </c:pt>
                <c:pt idx="10">
                  <c:v>1790246822.59161</c:v>
                </c:pt>
                <c:pt idx="11">
                  <c:v>1487213702.9279301</c:v>
                </c:pt>
                <c:pt idx="12">
                  <c:v>1179061923.2307899</c:v>
                </c:pt>
                <c:pt idx="13">
                  <c:v>1064832800.2454</c:v>
                </c:pt>
                <c:pt idx="14">
                  <c:v>960420025.12758994</c:v>
                </c:pt>
                <c:pt idx="15">
                  <c:v>863838534.84671104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3C5D-4645-8D2C-69DB668302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  <c:extLst>
          <c:ext xmlns:c15="http://schemas.microsoft.com/office/drawing/2012/chart" uri="{02D57815-91ED-43cb-92C2-25804820EDAC}">
            <c15:filteredScatte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carbon_emissions!$G$4</c15:sqref>
                        </c15:formulaRef>
                      </c:ext>
                    </c:extLst>
                    <c:strCache>
                      <c:ptCount val="1"/>
                      <c:pt idx="0">
                        <c:v>high_tech_smallBatterySleeper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carbon_emissions!$C$45:$C$60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2020</c:v>
                      </c:pt>
                      <c:pt idx="1">
                        <c:v>2021</c:v>
                      </c:pt>
                      <c:pt idx="2">
                        <c:v>2022</c:v>
                      </c:pt>
                      <c:pt idx="3">
                        <c:v>2023</c:v>
                      </c:pt>
                      <c:pt idx="4">
                        <c:v>2024</c:v>
                      </c:pt>
                      <c:pt idx="5">
                        <c:v>2025</c:v>
                      </c:pt>
                      <c:pt idx="6">
                        <c:v>2026</c:v>
                      </c:pt>
                      <c:pt idx="7">
                        <c:v>2027</c:v>
                      </c:pt>
                      <c:pt idx="8">
                        <c:v>2028</c:v>
                      </c:pt>
                      <c:pt idx="9">
                        <c:v>2029</c:v>
                      </c:pt>
                      <c:pt idx="10">
                        <c:v>2030</c:v>
                      </c:pt>
                      <c:pt idx="11">
                        <c:v>2031</c:v>
                      </c:pt>
                      <c:pt idx="12">
                        <c:v>2032</c:v>
                      </c:pt>
                      <c:pt idx="13">
                        <c:v>2033</c:v>
                      </c:pt>
                      <c:pt idx="14">
                        <c:v>2034</c:v>
                      </c:pt>
                      <c:pt idx="15">
                        <c:v>2035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carbon_emissions!$G$45:$G$60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4003628341.3586998</c:v>
                      </c:pt>
                      <c:pt idx="1">
                        <c:v>3862219271.43641</c:v>
                      </c:pt>
                      <c:pt idx="2">
                        <c:v>3699664810.2546101</c:v>
                      </c:pt>
                      <c:pt idx="3">
                        <c:v>3517667641.7023001</c:v>
                      </c:pt>
                      <c:pt idx="4">
                        <c:v>3317343432.6861801</c:v>
                      </c:pt>
                      <c:pt idx="5">
                        <c:v>3100123348.8155298</c:v>
                      </c:pt>
                      <c:pt idx="6">
                        <c:v>2867261381.2874999</c:v>
                      </c:pt>
                      <c:pt idx="7">
                        <c:v>2619310064.5579801</c:v>
                      </c:pt>
                      <c:pt idx="8">
                        <c:v>2356821933.0830898</c:v>
                      </c:pt>
                      <c:pt idx="9">
                        <c:v>2080102972.5588701</c:v>
                      </c:pt>
                      <c:pt idx="10">
                        <c:v>1789945373.28019</c:v>
                      </c:pt>
                      <c:pt idx="11">
                        <c:v>1486902592.13112</c:v>
                      </c:pt>
                      <c:pt idx="12">
                        <c:v>1178741150.94858</c:v>
                      </c:pt>
                      <c:pt idx="13">
                        <c:v>1064502366.4778</c:v>
                      </c:pt>
                      <c:pt idx="14">
                        <c:v>960079929.874596</c:v>
                      </c:pt>
                      <c:pt idx="15">
                        <c:v>863488778.10832202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3-3C5D-4645-8D2C-69DB6683026E}"/>
                  </c:ext>
                </c:extLst>
              </c15:ser>
            </c15:filteredScatterSeries>
          </c:ext>
        </c:extLst>
      </c:scatterChart>
      <c:valAx>
        <c:axId val="703088304"/>
        <c:scaling>
          <c:orientation val="minMax"/>
          <c:max val="2035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GHG (million tons)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  <c:dispUnits>
          <c:builtInUnit val="billions"/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BEV_sale!$C$3</c:f>
          <c:strCache>
            <c:ptCount val="1"/>
            <c:pt idx="0">
              <c:v>Day_cab+BEV_sales (#/year)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BEV_sale!$D$4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BEV_sale!$C$5:$C$20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BEV_sale!$D$5:$D$20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30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49F-4CE1-9FDD-1FDCD406EFF7}"/>
            </c:ext>
          </c:extLst>
        </c:ser>
        <c:ser>
          <c:idx val="1"/>
          <c:order val="1"/>
          <c:tx>
            <c:strRef>
              <c:f>BEV_sale!$E$4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BEV_sale!$C$5:$C$20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BEV_sale!$E$5:$E$20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30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49F-4CE1-9FDD-1FDCD406EFF7}"/>
            </c:ext>
          </c:extLst>
        </c:ser>
        <c:ser>
          <c:idx val="2"/>
          <c:order val="2"/>
          <c:tx>
            <c:strRef>
              <c:f>BEV_sale!$F$4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BEV_sale!$C$5:$C$20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BEV_sale!$F$5:$F$20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100</c:v>
                </c:pt>
                <c:pt idx="6">
                  <c:v>160</c:v>
                </c:pt>
                <c:pt idx="7">
                  <c:v>450</c:v>
                </c:pt>
                <c:pt idx="8">
                  <c:v>1800</c:v>
                </c:pt>
                <c:pt idx="9">
                  <c:v>10770</c:v>
                </c:pt>
                <c:pt idx="10">
                  <c:v>49660</c:v>
                </c:pt>
                <c:pt idx="11">
                  <c:v>41600</c:v>
                </c:pt>
                <c:pt idx="12">
                  <c:v>56690</c:v>
                </c:pt>
                <c:pt idx="13">
                  <c:v>72110</c:v>
                </c:pt>
                <c:pt idx="14">
                  <c:v>82680</c:v>
                </c:pt>
                <c:pt idx="15">
                  <c:v>88310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49F-4CE1-9FDD-1FDCD406EF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  <c:extLst>
          <c:ext xmlns:c15="http://schemas.microsoft.com/office/drawing/2012/chart" uri="{02D57815-91ED-43cb-92C2-25804820EDAC}">
            <c15:filteredScatte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BEV_sale!$G$4</c15:sqref>
                        </c15:formulaRef>
                      </c:ext>
                    </c:extLst>
                    <c:strCache>
                      <c:ptCount val="1"/>
                      <c:pt idx="0">
                        <c:v>high_tech_smallBatterySleeper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BEV_sale!$C$5:$C$20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2020</c:v>
                      </c:pt>
                      <c:pt idx="1">
                        <c:v>2021</c:v>
                      </c:pt>
                      <c:pt idx="2">
                        <c:v>2022</c:v>
                      </c:pt>
                      <c:pt idx="3">
                        <c:v>2023</c:v>
                      </c:pt>
                      <c:pt idx="4">
                        <c:v>2024</c:v>
                      </c:pt>
                      <c:pt idx="5">
                        <c:v>2025</c:v>
                      </c:pt>
                      <c:pt idx="6">
                        <c:v>2026</c:v>
                      </c:pt>
                      <c:pt idx="7">
                        <c:v>2027</c:v>
                      </c:pt>
                      <c:pt idx="8">
                        <c:v>2028</c:v>
                      </c:pt>
                      <c:pt idx="9">
                        <c:v>2029</c:v>
                      </c:pt>
                      <c:pt idx="10">
                        <c:v>2030</c:v>
                      </c:pt>
                      <c:pt idx="11">
                        <c:v>2031</c:v>
                      </c:pt>
                      <c:pt idx="12">
                        <c:v>2032</c:v>
                      </c:pt>
                      <c:pt idx="13">
                        <c:v>2033</c:v>
                      </c:pt>
                      <c:pt idx="14">
                        <c:v>2034</c:v>
                      </c:pt>
                      <c:pt idx="15">
                        <c:v>2035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BEV_sale!$G$5:$G$20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100</c:v>
                      </c:pt>
                      <c:pt idx="6">
                        <c:v>160</c:v>
                      </c:pt>
                      <c:pt idx="7">
                        <c:v>450</c:v>
                      </c:pt>
                      <c:pt idx="8">
                        <c:v>1800</c:v>
                      </c:pt>
                      <c:pt idx="9">
                        <c:v>10770</c:v>
                      </c:pt>
                      <c:pt idx="10">
                        <c:v>49660</c:v>
                      </c:pt>
                      <c:pt idx="11">
                        <c:v>41600</c:v>
                      </c:pt>
                      <c:pt idx="12">
                        <c:v>56690</c:v>
                      </c:pt>
                      <c:pt idx="13">
                        <c:v>72110</c:v>
                      </c:pt>
                      <c:pt idx="14">
                        <c:v>82680</c:v>
                      </c:pt>
                      <c:pt idx="15">
                        <c:v>88310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3-549F-4CE1-9FDD-1FDCD406EFF7}"/>
                  </c:ext>
                </c:extLst>
              </c15:ser>
            </c15:filteredScatterSeries>
          </c:ext>
        </c:extLst>
      </c:scatterChart>
      <c:valAx>
        <c:axId val="703088304"/>
        <c:scaling>
          <c:orientation val="minMax"/>
          <c:max val="2035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Vehicles/year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BEV_sale!$C$23</c:f>
          <c:strCache>
            <c:ptCount val="1"/>
            <c:pt idx="0">
              <c:v>Sleeper+BEV_sales (#/year)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BEV_sale!$D$4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BEV_sale!$C$25:$C$40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BEV_sale!$D$25:$D$40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D42-464D-803E-D7E1B5E5A62E}"/>
            </c:ext>
          </c:extLst>
        </c:ser>
        <c:ser>
          <c:idx val="1"/>
          <c:order val="1"/>
          <c:tx>
            <c:strRef>
              <c:f>BEV_sale!$E$4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BEV_sale!$C$25:$C$40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BEV_sale!$E$25:$E$40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3D42-464D-803E-D7E1B5E5A62E}"/>
            </c:ext>
          </c:extLst>
        </c:ser>
        <c:ser>
          <c:idx val="2"/>
          <c:order val="2"/>
          <c:tx>
            <c:strRef>
              <c:f>BEV_sale!$F$4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BEV_sale!$C$25:$C$40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BEV_sale!$F$25:$F$40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200</c:v>
                </c:pt>
                <c:pt idx="11">
                  <c:v>180</c:v>
                </c:pt>
                <c:pt idx="12">
                  <c:v>840</c:v>
                </c:pt>
                <c:pt idx="13">
                  <c:v>2990</c:v>
                </c:pt>
                <c:pt idx="14">
                  <c:v>9510</c:v>
                </c:pt>
                <c:pt idx="15">
                  <c:v>22040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3D42-464D-803E-D7E1B5E5A62E}"/>
            </c:ext>
          </c:extLst>
        </c:ser>
        <c:ser>
          <c:idx val="3"/>
          <c:order val="3"/>
          <c:tx>
            <c:strRef>
              <c:f>BEV_sale!$G$4</c:f>
              <c:strCache>
                <c:ptCount val="1"/>
                <c:pt idx="0">
                  <c:v>high_tech_smallBatterySleeper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BEV_sale!$C$25:$C$40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BEV_sale!$G$25:$G$40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140</c:v>
                </c:pt>
                <c:pt idx="10">
                  <c:v>6260</c:v>
                </c:pt>
                <c:pt idx="11">
                  <c:v>5480</c:v>
                </c:pt>
                <c:pt idx="12">
                  <c:v>10870</c:v>
                </c:pt>
                <c:pt idx="13">
                  <c:v>19750</c:v>
                </c:pt>
                <c:pt idx="14">
                  <c:v>30910</c:v>
                </c:pt>
                <c:pt idx="15">
                  <c:v>42830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3D42-464D-803E-D7E1B5E5A6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</c:scatterChart>
      <c:valAx>
        <c:axId val="703088304"/>
        <c:scaling>
          <c:orientation val="minMax"/>
          <c:max val="2035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vehicles/year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BEV_sale!$C$43</c:f>
          <c:strCache>
            <c:ptCount val="1"/>
            <c:pt idx="0">
              <c:v>Bus+BEV_sales (#/year)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BEV_sale!$D$4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BEV_sale!$C$45:$C$60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BEV_sale!$D$45:$D$60</c:f>
              <c:numCache>
                <c:formatCode>General</c:formatCode>
                <c:ptCount val="16"/>
                <c:pt idx="0">
                  <c:v>200</c:v>
                </c:pt>
                <c:pt idx="1">
                  <c:v>360</c:v>
                </c:pt>
                <c:pt idx="2">
                  <c:v>700</c:v>
                </c:pt>
                <c:pt idx="3">
                  <c:v>1360</c:v>
                </c:pt>
                <c:pt idx="4">
                  <c:v>2290</c:v>
                </c:pt>
                <c:pt idx="5">
                  <c:v>3310</c:v>
                </c:pt>
                <c:pt idx="6">
                  <c:v>4320</c:v>
                </c:pt>
                <c:pt idx="7">
                  <c:v>5320</c:v>
                </c:pt>
                <c:pt idx="8">
                  <c:v>5800</c:v>
                </c:pt>
                <c:pt idx="9">
                  <c:v>5960</c:v>
                </c:pt>
                <c:pt idx="10">
                  <c:v>5990</c:v>
                </c:pt>
                <c:pt idx="11">
                  <c:v>5990</c:v>
                </c:pt>
                <c:pt idx="12">
                  <c:v>5990</c:v>
                </c:pt>
                <c:pt idx="13">
                  <c:v>5990</c:v>
                </c:pt>
                <c:pt idx="14">
                  <c:v>5990</c:v>
                </c:pt>
                <c:pt idx="15">
                  <c:v>5990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DA7-4821-A484-86CAD18FD849}"/>
            </c:ext>
          </c:extLst>
        </c:ser>
        <c:ser>
          <c:idx val="1"/>
          <c:order val="1"/>
          <c:tx>
            <c:strRef>
              <c:f>BEV_sale!$E$4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BEV_sale!$C$45:$C$60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BEV_sale!$E$45:$E$60</c:f>
              <c:numCache>
                <c:formatCode>General</c:formatCode>
                <c:ptCount val="16"/>
                <c:pt idx="0">
                  <c:v>200</c:v>
                </c:pt>
                <c:pt idx="1">
                  <c:v>360</c:v>
                </c:pt>
                <c:pt idx="2">
                  <c:v>5700</c:v>
                </c:pt>
                <c:pt idx="3">
                  <c:v>5830</c:v>
                </c:pt>
                <c:pt idx="4">
                  <c:v>5890</c:v>
                </c:pt>
                <c:pt idx="5">
                  <c:v>5940</c:v>
                </c:pt>
                <c:pt idx="6">
                  <c:v>5960</c:v>
                </c:pt>
                <c:pt idx="7">
                  <c:v>5990</c:v>
                </c:pt>
                <c:pt idx="8">
                  <c:v>5990</c:v>
                </c:pt>
                <c:pt idx="9">
                  <c:v>5990</c:v>
                </c:pt>
                <c:pt idx="10">
                  <c:v>5990</c:v>
                </c:pt>
                <c:pt idx="11">
                  <c:v>5990</c:v>
                </c:pt>
                <c:pt idx="12">
                  <c:v>5990</c:v>
                </c:pt>
                <c:pt idx="13">
                  <c:v>5990</c:v>
                </c:pt>
                <c:pt idx="14">
                  <c:v>5990</c:v>
                </c:pt>
                <c:pt idx="15">
                  <c:v>5990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DA7-4821-A484-86CAD18FD849}"/>
            </c:ext>
          </c:extLst>
        </c:ser>
        <c:ser>
          <c:idx val="2"/>
          <c:order val="2"/>
          <c:tx>
            <c:strRef>
              <c:f>BEV_sale!$F$4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BEV_sale!$C$45:$C$60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BEV_sale!$F$45:$F$60</c:f>
              <c:numCache>
                <c:formatCode>General</c:formatCode>
                <c:ptCount val="16"/>
                <c:pt idx="0">
                  <c:v>200</c:v>
                </c:pt>
                <c:pt idx="1">
                  <c:v>5630</c:v>
                </c:pt>
                <c:pt idx="2">
                  <c:v>5790</c:v>
                </c:pt>
                <c:pt idx="3">
                  <c:v>5890</c:v>
                </c:pt>
                <c:pt idx="4">
                  <c:v>5950</c:v>
                </c:pt>
                <c:pt idx="5">
                  <c:v>5990</c:v>
                </c:pt>
                <c:pt idx="6">
                  <c:v>5990</c:v>
                </c:pt>
                <c:pt idx="7">
                  <c:v>5990</c:v>
                </c:pt>
                <c:pt idx="8">
                  <c:v>5990</c:v>
                </c:pt>
                <c:pt idx="9">
                  <c:v>6000</c:v>
                </c:pt>
                <c:pt idx="10">
                  <c:v>6000</c:v>
                </c:pt>
                <c:pt idx="11">
                  <c:v>6000</c:v>
                </c:pt>
                <c:pt idx="12">
                  <c:v>6000</c:v>
                </c:pt>
                <c:pt idx="13">
                  <c:v>6000</c:v>
                </c:pt>
                <c:pt idx="14">
                  <c:v>6000</c:v>
                </c:pt>
                <c:pt idx="15">
                  <c:v>6000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8DA7-4821-A484-86CAD18FD84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  <c:extLst>
          <c:ext xmlns:c15="http://schemas.microsoft.com/office/drawing/2012/chart" uri="{02D57815-91ED-43cb-92C2-25804820EDAC}">
            <c15:filteredScatte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BEV_sale!$G$4</c15:sqref>
                        </c15:formulaRef>
                      </c:ext>
                    </c:extLst>
                    <c:strCache>
                      <c:ptCount val="1"/>
                      <c:pt idx="0">
                        <c:v>high_tech_smallBatterySleeper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BEV_sale!$C$45:$C$60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2020</c:v>
                      </c:pt>
                      <c:pt idx="1">
                        <c:v>2021</c:v>
                      </c:pt>
                      <c:pt idx="2">
                        <c:v>2022</c:v>
                      </c:pt>
                      <c:pt idx="3">
                        <c:v>2023</c:v>
                      </c:pt>
                      <c:pt idx="4">
                        <c:v>2024</c:v>
                      </c:pt>
                      <c:pt idx="5">
                        <c:v>2025</c:v>
                      </c:pt>
                      <c:pt idx="6">
                        <c:v>2026</c:v>
                      </c:pt>
                      <c:pt idx="7">
                        <c:v>2027</c:v>
                      </c:pt>
                      <c:pt idx="8">
                        <c:v>2028</c:v>
                      </c:pt>
                      <c:pt idx="9">
                        <c:v>2029</c:v>
                      </c:pt>
                      <c:pt idx="10">
                        <c:v>2030</c:v>
                      </c:pt>
                      <c:pt idx="11">
                        <c:v>2031</c:v>
                      </c:pt>
                      <c:pt idx="12">
                        <c:v>2032</c:v>
                      </c:pt>
                      <c:pt idx="13">
                        <c:v>2033</c:v>
                      </c:pt>
                      <c:pt idx="14">
                        <c:v>2034</c:v>
                      </c:pt>
                      <c:pt idx="15">
                        <c:v>2035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BEV_sale!$G$45:$G$60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200</c:v>
                      </c:pt>
                      <c:pt idx="1">
                        <c:v>5630</c:v>
                      </c:pt>
                      <c:pt idx="2">
                        <c:v>5790</c:v>
                      </c:pt>
                      <c:pt idx="3">
                        <c:v>5890</c:v>
                      </c:pt>
                      <c:pt idx="4">
                        <c:v>5960</c:v>
                      </c:pt>
                      <c:pt idx="5">
                        <c:v>5990</c:v>
                      </c:pt>
                      <c:pt idx="6">
                        <c:v>5990</c:v>
                      </c:pt>
                      <c:pt idx="7">
                        <c:v>5990</c:v>
                      </c:pt>
                      <c:pt idx="8">
                        <c:v>5990</c:v>
                      </c:pt>
                      <c:pt idx="9">
                        <c:v>6000</c:v>
                      </c:pt>
                      <c:pt idx="10">
                        <c:v>6000</c:v>
                      </c:pt>
                      <c:pt idx="11">
                        <c:v>6000</c:v>
                      </c:pt>
                      <c:pt idx="12">
                        <c:v>6000</c:v>
                      </c:pt>
                      <c:pt idx="13">
                        <c:v>6000</c:v>
                      </c:pt>
                      <c:pt idx="14">
                        <c:v>6000</c:v>
                      </c:pt>
                      <c:pt idx="15">
                        <c:v>6000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3-8DA7-4821-A484-86CAD18FD849}"/>
                  </c:ext>
                </c:extLst>
              </c15:ser>
            </c15:filteredScatterSeries>
          </c:ext>
        </c:extLst>
      </c:scatterChart>
      <c:valAx>
        <c:axId val="703088304"/>
        <c:scaling>
          <c:orientation val="minMax"/>
          <c:max val="2035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vehicles/year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BEV_stock!$C$3</c:f>
          <c:strCache>
            <c:ptCount val="1"/>
            <c:pt idx="0">
              <c:v>Day_cab+BEV_stocks (#/year)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BEV_stock!$D$4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BEV_stock!$C$5:$C$20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BEV_stock!$D$5:$D$20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10</c:v>
                </c:pt>
                <c:pt idx="9">
                  <c:v>20</c:v>
                </c:pt>
                <c:pt idx="10">
                  <c:v>110</c:v>
                </c:pt>
                <c:pt idx="11">
                  <c:v>350</c:v>
                </c:pt>
                <c:pt idx="12">
                  <c:v>820</c:v>
                </c:pt>
                <c:pt idx="13">
                  <c:v>2260</c:v>
                </c:pt>
                <c:pt idx="14">
                  <c:v>5740</c:v>
                </c:pt>
                <c:pt idx="15">
                  <c:v>14710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E29-4FD8-B641-D5352512393D}"/>
            </c:ext>
          </c:extLst>
        </c:ser>
        <c:ser>
          <c:idx val="1"/>
          <c:order val="1"/>
          <c:tx>
            <c:strRef>
              <c:f>BEV_stock!$E$4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BEV_stock!$C$5:$C$20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BEV_stock!$E$5:$E$20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10</c:v>
                </c:pt>
                <c:pt idx="10">
                  <c:v>100</c:v>
                </c:pt>
                <c:pt idx="11">
                  <c:v>340</c:v>
                </c:pt>
                <c:pt idx="12">
                  <c:v>810</c:v>
                </c:pt>
                <c:pt idx="13">
                  <c:v>2250</c:v>
                </c:pt>
                <c:pt idx="14">
                  <c:v>5730</c:v>
                </c:pt>
                <c:pt idx="15">
                  <c:v>14700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E29-4FD8-B641-D5352512393D}"/>
            </c:ext>
          </c:extLst>
        </c:ser>
        <c:ser>
          <c:idx val="2"/>
          <c:order val="2"/>
          <c:tx>
            <c:strRef>
              <c:f>BEV_stock!$F$4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BEV_stock!$C$5:$C$20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BEV_stock!$F$5:$F$20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10</c:v>
                </c:pt>
                <c:pt idx="6">
                  <c:v>360</c:v>
                </c:pt>
                <c:pt idx="7">
                  <c:v>2880</c:v>
                </c:pt>
                <c:pt idx="8">
                  <c:v>15470</c:v>
                </c:pt>
                <c:pt idx="9">
                  <c:v>60060</c:v>
                </c:pt>
                <c:pt idx="10">
                  <c:v>147810</c:v>
                </c:pt>
                <c:pt idx="11">
                  <c:v>233260</c:v>
                </c:pt>
                <c:pt idx="12">
                  <c:v>316170</c:v>
                </c:pt>
                <c:pt idx="13">
                  <c:v>404320</c:v>
                </c:pt>
                <c:pt idx="14">
                  <c:v>494480</c:v>
                </c:pt>
                <c:pt idx="15">
                  <c:v>585060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1E29-4FD8-B641-D535251239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  <c:extLst>
          <c:ext xmlns:c15="http://schemas.microsoft.com/office/drawing/2012/chart" uri="{02D57815-91ED-43cb-92C2-25804820EDAC}">
            <c15:filteredScatte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BEV_stock!$G$4</c15:sqref>
                        </c15:formulaRef>
                      </c:ext>
                    </c:extLst>
                    <c:strCache>
                      <c:ptCount val="1"/>
                      <c:pt idx="0">
                        <c:v>high_tech_smallBatterySleeper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BEV_stock!$C$5:$C$20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2020</c:v>
                      </c:pt>
                      <c:pt idx="1">
                        <c:v>2021</c:v>
                      </c:pt>
                      <c:pt idx="2">
                        <c:v>2022</c:v>
                      </c:pt>
                      <c:pt idx="3">
                        <c:v>2023</c:v>
                      </c:pt>
                      <c:pt idx="4">
                        <c:v>2024</c:v>
                      </c:pt>
                      <c:pt idx="5">
                        <c:v>2025</c:v>
                      </c:pt>
                      <c:pt idx="6">
                        <c:v>2026</c:v>
                      </c:pt>
                      <c:pt idx="7">
                        <c:v>2027</c:v>
                      </c:pt>
                      <c:pt idx="8">
                        <c:v>2028</c:v>
                      </c:pt>
                      <c:pt idx="9">
                        <c:v>2029</c:v>
                      </c:pt>
                      <c:pt idx="10">
                        <c:v>2030</c:v>
                      </c:pt>
                      <c:pt idx="11">
                        <c:v>2031</c:v>
                      </c:pt>
                      <c:pt idx="12">
                        <c:v>2032</c:v>
                      </c:pt>
                      <c:pt idx="13">
                        <c:v>2033</c:v>
                      </c:pt>
                      <c:pt idx="14">
                        <c:v>2034</c:v>
                      </c:pt>
                      <c:pt idx="15">
                        <c:v>2035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BEV_stock!$G$5:$G$20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10</c:v>
                      </c:pt>
                      <c:pt idx="6">
                        <c:v>360</c:v>
                      </c:pt>
                      <c:pt idx="7">
                        <c:v>2880</c:v>
                      </c:pt>
                      <c:pt idx="8">
                        <c:v>15470</c:v>
                      </c:pt>
                      <c:pt idx="9">
                        <c:v>60060</c:v>
                      </c:pt>
                      <c:pt idx="10">
                        <c:v>147810</c:v>
                      </c:pt>
                      <c:pt idx="11">
                        <c:v>233260</c:v>
                      </c:pt>
                      <c:pt idx="12">
                        <c:v>316170</c:v>
                      </c:pt>
                      <c:pt idx="13">
                        <c:v>404320</c:v>
                      </c:pt>
                      <c:pt idx="14">
                        <c:v>494480</c:v>
                      </c:pt>
                      <c:pt idx="15">
                        <c:v>585060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3-1E29-4FD8-B641-D5352512393D}"/>
                  </c:ext>
                </c:extLst>
              </c15:ser>
            </c15:filteredScatterSeries>
          </c:ext>
        </c:extLst>
      </c:scatterChart>
      <c:valAx>
        <c:axId val="703088304"/>
        <c:scaling>
          <c:orientation val="minMax"/>
          <c:max val="2035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vehicles/year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BEV_stock!$C$23</c:f>
          <c:strCache>
            <c:ptCount val="1"/>
            <c:pt idx="0">
              <c:v>Sleeper+BEV_stocks (#/year)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BEV_stock!$D$4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BEV_stock!$C$25:$C$40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BEV_stock!$D$25:$D$40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460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5D9-4857-A97F-D0BDDC7D787F}"/>
            </c:ext>
          </c:extLst>
        </c:ser>
        <c:ser>
          <c:idx val="1"/>
          <c:order val="1"/>
          <c:tx>
            <c:strRef>
              <c:f>BEV_stock!$E$4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BEV_stock!$C$25:$C$40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BEV_stock!$E$25:$E$40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460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C5D9-4857-A97F-D0BDDC7D787F}"/>
            </c:ext>
          </c:extLst>
        </c:ser>
        <c:ser>
          <c:idx val="2"/>
          <c:order val="2"/>
          <c:tx>
            <c:strRef>
              <c:f>BEV_stock!$F$4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BEV_stock!$C$25:$C$40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BEV_stock!$F$25:$F$40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32300</c:v>
                </c:pt>
                <c:pt idx="11">
                  <c:v>73630</c:v>
                </c:pt>
                <c:pt idx="12">
                  <c:v>120130</c:v>
                </c:pt>
                <c:pt idx="13">
                  <c:v>171060</c:v>
                </c:pt>
                <c:pt idx="14">
                  <c:v>225230</c:v>
                </c:pt>
                <c:pt idx="15">
                  <c:v>281530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C5D9-4857-A97F-D0BDDC7D787F}"/>
            </c:ext>
          </c:extLst>
        </c:ser>
        <c:ser>
          <c:idx val="3"/>
          <c:order val="3"/>
          <c:tx>
            <c:strRef>
              <c:f>BEV_stock!$G$4</c:f>
              <c:strCache>
                <c:ptCount val="1"/>
                <c:pt idx="0">
                  <c:v>high_tech_smallBatterySleeper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BEV_stock!$C$25:$C$40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BEV_stock!$G$25:$G$40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11900</c:v>
                </c:pt>
                <c:pt idx="10">
                  <c:v>66370</c:v>
                </c:pt>
                <c:pt idx="11">
                  <c:v>122070</c:v>
                </c:pt>
                <c:pt idx="12">
                  <c:v>178300</c:v>
                </c:pt>
                <c:pt idx="13">
                  <c:v>235260</c:v>
                </c:pt>
                <c:pt idx="14">
                  <c:v>292590</c:v>
                </c:pt>
                <c:pt idx="15">
                  <c:v>350140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C5D9-4857-A97F-D0BDDC7D78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</c:scatterChart>
      <c:valAx>
        <c:axId val="703088304"/>
        <c:scaling>
          <c:orientation val="minMax"/>
          <c:max val="2035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vehicles/year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strRef>
          <c:f>BEV_stock!$C$43</c:f>
          <c:strCache>
            <c:ptCount val="1"/>
            <c:pt idx="0">
              <c:v>Bus+BEV_stocks (#/year)</c:v>
            </c:pt>
          </c:strCache>
        </c:strRef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BEV_stock!$D$4</c:f>
              <c:strCache>
                <c:ptCount val="1"/>
                <c:pt idx="0">
                  <c:v>No_incentive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BEV_stock!$C$45:$C$60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BEV_stock!$D$45:$D$60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10</c:v>
                </c:pt>
                <c:pt idx="3">
                  <c:v>100</c:v>
                </c:pt>
                <c:pt idx="4">
                  <c:v>390</c:v>
                </c:pt>
                <c:pt idx="5">
                  <c:v>1170</c:v>
                </c:pt>
                <c:pt idx="6">
                  <c:v>2790</c:v>
                </c:pt>
                <c:pt idx="7">
                  <c:v>6010</c:v>
                </c:pt>
                <c:pt idx="8">
                  <c:v>10950</c:v>
                </c:pt>
                <c:pt idx="9">
                  <c:v>16840</c:v>
                </c:pt>
                <c:pt idx="10">
                  <c:v>22830</c:v>
                </c:pt>
                <c:pt idx="11">
                  <c:v>28830</c:v>
                </c:pt>
                <c:pt idx="12">
                  <c:v>34830</c:v>
                </c:pt>
                <c:pt idx="13">
                  <c:v>40830</c:v>
                </c:pt>
                <c:pt idx="14">
                  <c:v>46820</c:v>
                </c:pt>
                <c:pt idx="15">
                  <c:v>52730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9F5-4971-B1C0-8BFA486A7A5B}"/>
            </c:ext>
          </c:extLst>
        </c:ser>
        <c:ser>
          <c:idx val="1"/>
          <c:order val="1"/>
          <c:tx>
            <c:strRef>
              <c:f>BEV_stock!$E$4</c:f>
              <c:strCache>
                <c:ptCount val="1"/>
                <c:pt idx="0">
                  <c:v>Base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BEV_stock!$C$45:$C$60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BEV_stock!$E$45:$E$60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5410</c:v>
                </c:pt>
                <c:pt idx="3">
                  <c:v>11300</c:v>
                </c:pt>
                <c:pt idx="4">
                  <c:v>17280</c:v>
                </c:pt>
                <c:pt idx="5">
                  <c:v>23280</c:v>
                </c:pt>
                <c:pt idx="6">
                  <c:v>29280</c:v>
                </c:pt>
                <c:pt idx="7">
                  <c:v>35280</c:v>
                </c:pt>
                <c:pt idx="8">
                  <c:v>41280</c:v>
                </c:pt>
                <c:pt idx="9">
                  <c:v>47280</c:v>
                </c:pt>
                <c:pt idx="10">
                  <c:v>53280</c:v>
                </c:pt>
                <c:pt idx="11">
                  <c:v>59280</c:v>
                </c:pt>
                <c:pt idx="12">
                  <c:v>65280</c:v>
                </c:pt>
                <c:pt idx="13">
                  <c:v>71280</c:v>
                </c:pt>
                <c:pt idx="14">
                  <c:v>71870</c:v>
                </c:pt>
                <c:pt idx="15">
                  <c:v>71980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9F5-4971-B1C0-8BFA486A7A5B}"/>
            </c:ext>
          </c:extLst>
        </c:ser>
        <c:ser>
          <c:idx val="2"/>
          <c:order val="2"/>
          <c:tx>
            <c:strRef>
              <c:f>BEV_stock!$F$4</c:f>
              <c:strCache>
                <c:ptCount val="1"/>
                <c:pt idx="0">
                  <c:v>High_tech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BEV_stock!$C$45:$C$60</c:f>
              <c:numCache>
                <c:formatCode>General</c:formatCode>
                <c:ptCount val="1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  <c:pt idx="8">
                  <c:v>2028</c:v>
                </c:pt>
                <c:pt idx="9">
                  <c:v>2029</c:v>
                </c:pt>
                <c:pt idx="10">
                  <c:v>2030</c:v>
                </c:pt>
                <c:pt idx="11">
                  <c:v>2031</c:v>
                </c:pt>
                <c:pt idx="12">
                  <c:v>2032</c:v>
                </c:pt>
                <c:pt idx="13">
                  <c:v>2033</c:v>
                </c:pt>
                <c:pt idx="14">
                  <c:v>2034</c:v>
                </c:pt>
                <c:pt idx="15">
                  <c:v>2035</c:v>
                </c:pt>
              </c:numCache>
            </c:numRef>
          </c:xVal>
          <c:yVal>
            <c:numRef>
              <c:f>BEV_stock!$F$45:$F$60</c:f>
              <c:numCache>
                <c:formatCode>General</c:formatCode>
                <c:ptCount val="16"/>
                <c:pt idx="0">
                  <c:v>0</c:v>
                </c:pt>
                <c:pt idx="1">
                  <c:v>10</c:v>
                </c:pt>
                <c:pt idx="2">
                  <c:v>5950</c:v>
                </c:pt>
                <c:pt idx="3">
                  <c:v>11950</c:v>
                </c:pt>
                <c:pt idx="4">
                  <c:v>17950</c:v>
                </c:pt>
                <c:pt idx="5">
                  <c:v>23950</c:v>
                </c:pt>
                <c:pt idx="6">
                  <c:v>29950</c:v>
                </c:pt>
                <c:pt idx="7">
                  <c:v>35950</c:v>
                </c:pt>
                <c:pt idx="8">
                  <c:v>41950</c:v>
                </c:pt>
                <c:pt idx="9">
                  <c:v>47950</c:v>
                </c:pt>
                <c:pt idx="10">
                  <c:v>53950</c:v>
                </c:pt>
                <c:pt idx="11">
                  <c:v>59950</c:v>
                </c:pt>
                <c:pt idx="12">
                  <c:v>65950</c:v>
                </c:pt>
                <c:pt idx="13">
                  <c:v>71940</c:v>
                </c:pt>
                <c:pt idx="14">
                  <c:v>72000</c:v>
                </c:pt>
                <c:pt idx="15">
                  <c:v>72000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19F5-4971-B1C0-8BFA486A7A5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3088304"/>
        <c:axId val="703090928"/>
        <c:extLst>
          <c:ext xmlns:c15="http://schemas.microsoft.com/office/drawing/2012/chart" uri="{02D57815-91ED-43cb-92C2-25804820EDAC}">
            <c15:filteredScatte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BEV_stock!$G$4</c15:sqref>
                        </c15:formulaRef>
                      </c:ext>
                    </c:extLst>
                    <c:strCache>
                      <c:ptCount val="1"/>
                      <c:pt idx="0">
                        <c:v>high_tech_smallBatterySleeper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BEV_stock!$C$45:$C$60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2020</c:v>
                      </c:pt>
                      <c:pt idx="1">
                        <c:v>2021</c:v>
                      </c:pt>
                      <c:pt idx="2">
                        <c:v>2022</c:v>
                      </c:pt>
                      <c:pt idx="3">
                        <c:v>2023</c:v>
                      </c:pt>
                      <c:pt idx="4">
                        <c:v>2024</c:v>
                      </c:pt>
                      <c:pt idx="5">
                        <c:v>2025</c:v>
                      </c:pt>
                      <c:pt idx="6">
                        <c:v>2026</c:v>
                      </c:pt>
                      <c:pt idx="7">
                        <c:v>2027</c:v>
                      </c:pt>
                      <c:pt idx="8">
                        <c:v>2028</c:v>
                      </c:pt>
                      <c:pt idx="9">
                        <c:v>2029</c:v>
                      </c:pt>
                      <c:pt idx="10">
                        <c:v>2030</c:v>
                      </c:pt>
                      <c:pt idx="11">
                        <c:v>2031</c:v>
                      </c:pt>
                      <c:pt idx="12">
                        <c:v>2032</c:v>
                      </c:pt>
                      <c:pt idx="13">
                        <c:v>2033</c:v>
                      </c:pt>
                      <c:pt idx="14">
                        <c:v>2034</c:v>
                      </c:pt>
                      <c:pt idx="15">
                        <c:v>2035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BEV_stock!$G$45:$G$60</c15:sqref>
                        </c15:formulaRef>
                      </c:ext>
                    </c:extLst>
                    <c:numCache>
                      <c:formatCode>General</c:formatCode>
                      <c:ptCount val="16"/>
                      <c:pt idx="0">
                        <c:v>0</c:v>
                      </c:pt>
                      <c:pt idx="1">
                        <c:v>10</c:v>
                      </c:pt>
                      <c:pt idx="2">
                        <c:v>5950</c:v>
                      </c:pt>
                      <c:pt idx="3">
                        <c:v>11950</c:v>
                      </c:pt>
                      <c:pt idx="4">
                        <c:v>17950</c:v>
                      </c:pt>
                      <c:pt idx="5">
                        <c:v>23950</c:v>
                      </c:pt>
                      <c:pt idx="6">
                        <c:v>29950</c:v>
                      </c:pt>
                      <c:pt idx="7">
                        <c:v>35950</c:v>
                      </c:pt>
                      <c:pt idx="8">
                        <c:v>41950</c:v>
                      </c:pt>
                      <c:pt idx="9">
                        <c:v>47950</c:v>
                      </c:pt>
                      <c:pt idx="10">
                        <c:v>53950</c:v>
                      </c:pt>
                      <c:pt idx="11">
                        <c:v>59950</c:v>
                      </c:pt>
                      <c:pt idx="12">
                        <c:v>65950</c:v>
                      </c:pt>
                      <c:pt idx="13">
                        <c:v>71940</c:v>
                      </c:pt>
                      <c:pt idx="14">
                        <c:v>72000</c:v>
                      </c:pt>
                      <c:pt idx="15">
                        <c:v>72000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3-19F5-4971-B1C0-8BFA486A7A5B}"/>
                  </c:ext>
                </c:extLst>
              </c15:ser>
            </c15:filteredScatterSeries>
          </c:ext>
        </c:extLst>
      </c:scatterChart>
      <c:valAx>
        <c:axId val="703088304"/>
        <c:scaling>
          <c:orientation val="minMax"/>
          <c:max val="2035"/>
          <c:min val="20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90928"/>
        <c:crosses val="autoZero"/>
        <c:crossBetween val="midCat"/>
      </c:valAx>
      <c:valAx>
        <c:axId val="70309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vehicles/year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308830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533024-10F1-4BC3-BAA5-CB28D8F9B61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338" y="8810624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74A39D-78C5-4FF5-94A2-BCBFAF602A34}" type="datetimeFigureOut">
              <a:rPr lang="en-US" smtClean="0">
                <a:latin typeface="+mn-lt"/>
              </a:rPr>
              <a:t>5/28/2021</a:t>
            </a:fld>
            <a:endParaRPr lang="en-US" dirty="0">
              <a:latin typeface="+mn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D2005F-34EB-4228-A469-9DA7EF685E3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0" y="8810626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l"/>
            <a:fld id="{C75DCF9F-B5D2-4E17-BF72-5579017E6EA3}" type="slidenum">
              <a:rPr lang="en-US" smtClean="0">
                <a:latin typeface="+mn-lt"/>
              </a:rPr>
              <a:pPr algn="l"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3575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41" y="8801100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n-lt"/>
              </a:defRPr>
            </a:lvl1pPr>
          </a:lstStyle>
          <a:p>
            <a:fld id="{D7992059-949A-4D84-A84D-82EB5F97947B}" type="datetimeFigureOut">
              <a:rPr lang="en-US" smtClean="0"/>
              <a:pPr/>
              <a:t>5/28/2021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73577"/>
            <a:ext cx="5607050" cy="366077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" y="8801100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n-lt"/>
              </a:defRPr>
            </a:lvl1pPr>
          </a:lstStyle>
          <a:p>
            <a:fld id="{DBFF095A-F86B-4B29-8A9F-DF3D3D1F3E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089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337BA4A-B024-42C0-AEE3-721B228F8259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9E6EA7-E7F1-42F0-95B8-1B1A5A465AF6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A5D040-4FD6-4BA1-AC81-B5CFF26CC6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321" y="1074420"/>
            <a:ext cx="11334582" cy="4233245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267160" y="5343835"/>
            <a:ext cx="5384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dirty="0">
                <a:solidFill>
                  <a:schemeClr val="tx1"/>
                </a:solidFill>
                <a:latin typeface="Century Gothic" panose="020B0502020202020204" pitchFamily="34" charset="0"/>
              </a:rPr>
              <a:t>ORNL is managed by UT-Battelle, LLC for the US Department of Energy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428736" y="1388962"/>
            <a:ext cx="8678194" cy="978729"/>
          </a:xfrm>
        </p:spPr>
        <p:txBody>
          <a:bodyPr/>
          <a:lstStyle>
            <a:lvl1pPr algn="l">
              <a:defRPr sz="3200" b="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47481" y="3013455"/>
            <a:ext cx="5440514" cy="2028101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5E99884-2636-4794-A093-0F9256951E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5" name="Freeform 7">
            <a:extLst>
              <a:ext uri="{FF2B5EF4-FFF2-40B4-BE49-F238E27FC236}">
                <a16:creationId xmlns:a16="http://schemas.microsoft.com/office/drawing/2014/main" id="{454A96CC-B6D3-471D-892D-1DBFEFBD0D12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rgbClr val="BFBFB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latin typeface="+mn-lt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27030A5-C7D7-48D4-B261-45DC936EE5D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4576" y="5409488"/>
            <a:ext cx="1603756" cy="38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0824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k green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637" y="1083755"/>
            <a:ext cx="5486764" cy="421929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0" y="1078992"/>
            <a:ext cx="5821680" cy="4221671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079" y="1275788"/>
            <a:ext cx="5537405" cy="97872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83439C5-4231-ED43-91B8-86779195C116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C7DBBE-95AC-E843-979A-A1A45836011E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29C1BABE-6AB9-4F04-A1D6-C28E4287362E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D325F85-B4F1-4C5D-855D-1BE9D9C179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0" name="Line 5">
            <a:extLst>
              <a:ext uri="{FF2B5EF4-FFF2-40B4-BE49-F238E27FC236}">
                <a16:creationId xmlns:a16="http://schemas.microsoft.com/office/drawing/2014/main" id="{1F888CF4-3F65-4925-A47B-614AFCDC0550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004175" y="82232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8" name="Line 6">
            <a:extLst>
              <a:ext uri="{FF2B5EF4-FFF2-40B4-BE49-F238E27FC236}">
                <a16:creationId xmlns:a16="http://schemas.microsoft.com/office/drawing/2014/main" id="{4CFFE01C-81C8-4437-B6F5-7BAAEE5FC29F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004175" y="82232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1B955FFA-B6F5-4CDD-940A-DB05FD68B7CA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CA5F7EA9-E5C6-4376-AC5D-CA0B1DA0A2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8079" y="2453317"/>
            <a:ext cx="5512904" cy="2690184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688975" lvl="1" indent="-285750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41499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k green pictur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636" y="1078992"/>
            <a:ext cx="5487073" cy="4224052"/>
          </a:xfrm>
          <a:noFill/>
        </p:spPr>
        <p:txBody>
          <a:bodyPr/>
          <a:lstStyle>
            <a:lvl1pPr marL="0" indent="0">
              <a:buFont typeface="Century Gothic" panose="020B0502020202020204" pitchFamily="34" charset="0"/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0" y="1078992"/>
            <a:ext cx="5821680" cy="5779008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079" y="1275788"/>
            <a:ext cx="5537405" cy="97872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8079" y="2453316"/>
            <a:ext cx="5512904" cy="4163291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688975" lvl="1" indent="-285750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DB01C-0316-7441-9D7D-F96D7A49FEAC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70CC82-0B8B-1D4B-9F0D-823E1CAB4A9C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732E67AB-06CD-417E-82A6-C485A480337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8EB24F-FBB3-41E8-90F7-B4AA493C6F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6" name="Freeform 7">
            <a:extLst>
              <a:ext uri="{FF2B5EF4-FFF2-40B4-BE49-F238E27FC236}">
                <a16:creationId xmlns:a16="http://schemas.microsoft.com/office/drawing/2014/main" id="{2A500EEB-73EC-4C16-8273-4ED5425DD64C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024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k green picture layout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120595" y="1078989"/>
            <a:ext cx="7464186" cy="422600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1" y="1078991"/>
            <a:ext cx="3846274" cy="5779007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079" y="1275788"/>
            <a:ext cx="3576228" cy="979691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8079" y="2800350"/>
            <a:ext cx="3541945" cy="3816258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688975" lvl="1" indent="-285750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DB01C-0316-7441-9D7D-F96D7A49FEAC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70CC82-0B8B-1D4B-9F0D-823E1CAB4A9C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732E67AB-06CD-417E-82A6-C485A480337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8EB24F-FBB3-41E8-90F7-B4AA493C6F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8" name="Freeform 5">
            <a:extLst>
              <a:ext uri="{FF2B5EF4-FFF2-40B4-BE49-F238E27FC236}">
                <a16:creationId xmlns:a16="http://schemas.microsoft.com/office/drawing/2014/main" id="{E0FFF716-AFC7-4054-A1F8-2C39C30731D0}"/>
              </a:ext>
            </a:extLst>
          </p:cNvPr>
          <p:cNvSpPr>
            <a:spLocks/>
          </p:cNvSpPr>
          <p:nvPr userDrawn="1"/>
        </p:nvSpPr>
        <p:spPr bwMode="auto">
          <a:xfrm>
            <a:off x="4120595" y="1"/>
            <a:ext cx="8071405" cy="6857998"/>
          </a:xfrm>
          <a:custGeom>
            <a:avLst/>
            <a:gdLst>
              <a:gd name="T0" fmla="*/ 4151 w 4490"/>
              <a:gd name="T1" fmla="*/ 0 h 3815"/>
              <a:gd name="T2" fmla="*/ 4151 w 4490"/>
              <a:gd name="T3" fmla="*/ 2951 h 3815"/>
              <a:gd name="T4" fmla="*/ 0 w 4490"/>
              <a:gd name="T5" fmla="*/ 2951 h 3815"/>
              <a:gd name="T6" fmla="*/ 0 w 4490"/>
              <a:gd name="T7" fmla="*/ 3815 h 3815"/>
              <a:gd name="T8" fmla="*/ 4490 w 4490"/>
              <a:gd name="T9" fmla="*/ 3815 h 3815"/>
              <a:gd name="T10" fmla="*/ 4490 w 4490"/>
              <a:gd name="T11" fmla="*/ 2969 h 3815"/>
              <a:gd name="T12" fmla="*/ 4490 w 4490"/>
              <a:gd name="T13" fmla="*/ 2951 h 3815"/>
              <a:gd name="T14" fmla="*/ 4490 w 4490"/>
              <a:gd name="T15" fmla="*/ 0 h 3815"/>
              <a:gd name="T16" fmla="*/ 4151 w 4490"/>
              <a:gd name="T17" fmla="*/ 0 h 3815"/>
              <a:gd name="T18" fmla="*/ 4151 w 4490"/>
              <a:gd name="T19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90" h="3815">
                <a:moveTo>
                  <a:pt x="4151" y="0"/>
                </a:moveTo>
                <a:lnTo>
                  <a:pt x="4151" y="2951"/>
                </a:lnTo>
                <a:lnTo>
                  <a:pt x="0" y="2951"/>
                </a:lnTo>
                <a:lnTo>
                  <a:pt x="0" y="3815"/>
                </a:lnTo>
                <a:lnTo>
                  <a:pt x="4490" y="3815"/>
                </a:lnTo>
                <a:lnTo>
                  <a:pt x="4490" y="2969"/>
                </a:lnTo>
                <a:lnTo>
                  <a:pt x="4490" y="2951"/>
                </a:lnTo>
                <a:lnTo>
                  <a:pt x="4490" y="0"/>
                </a:lnTo>
                <a:lnTo>
                  <a:pt x="4151" y="0"/>
                </a:lnTo>
                <a:lnTo>
                  <a:pt x="4151" y="0"/>
                </a:lnTo>
                <a:close/>
              </a:path>
            </a:pathLst>
          </a:custGeom>
          <a:solidFill>
            <a:srgbClr val="4C886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220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icture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4320" y="2381"/>
            <a:ext cx="11312843" cy="6342021"/>
          </a:xfrm>
          <a:noFill/>
          <a:ln>
            <a:noFill/>
          </a:ln>
        </p:spPr>
        <p:txBody>
          <a:bodyPr/>
          <a:lstStyle>
            <a:lvl1pPr marL="0" indent="0">
              <a:buFont typeface="Century Gothic" panose="020B0502020202020204" pitchFamily="34" charset="0"/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9" y="274320"/>
            <a:ext cx="11000232" cy="535531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effectLst/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Rectangle 256">
            <a:extLst>
              <a:ext uri="{FF2B5EF4-FFF2-40B4-BE49-F238E27FC236}">
                <a16:creationId xmlns:a16="http://schemas.microsoft.com/office/drawing/2014/main" id="{50787286-CD5D-43D9-B8DA-70C3358DC829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3" y="647700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/>
                </a:solidFill>
                <a:latin typeface="Century Gothic" panose="020B0502020202020204" pitchFamily="34" charset="0"/>
                <a:cs typeface="Arial" pitchFamily="34" charset="0"/>
              </a:rPr>
              <a:t> </a:t>
            </a:r>
          </a:p>
        </p:txBody>
      </p:sp>
      <p:sp>
        <p:nvSpPr>
          <p:cNvPr id="16" name="Freeform 9">
            <a:extLst>
              <a:ext uri="{FF2B5EF4-FFF2-40B4-BE49-F238E27FC236}">
                <a16:creationId xmlns:a16="http://schemas.microsoft.com/office/drawing/2014/main" id="{D938724D-E109-43B4-9560-1552E26DB04A}"/>
              </a:ext>
            </a:extLst>
          </p:cNvPr>
          <p:cNvSpPr>
            <a:spLocks/>
          </p:cNvSpPr>
          <p:nvPr userDrawn="1"/>
        </p:nvSpPr>
        <p:spPr bwMode="auto">
          <a:xfrm>
            <a:off x="6026150" y="0"/>
            <a:ext cx="6165850" cy="6858000"/>
          </a:xfrm>
          <a:custGeom>
            <a:avLst/>
            <a:gdLst>
              <a:gd name="T0" fmla="*/ 3502 w 3884"/>
              <a:gd name="T1" fmla="*/ 0 h 4320"/>
              <a:gd name="T2" fmla="*/ 3502 w 3884"/>
              <a:gd name="T3" fmla="*/ 3998 h 4320"/>
              <a:gd name="T4" fmla="*/ 0 w 3884"/>
              <a:gd name="T5" fmla="*/ 3998 h 4320"/>
              <a:gd name="T6" fmla="*/ 0 w 3884"/>
              <a:gd name="T7" fmla="*/ 4320 h 4320"/>
              <a:gd name="T8" fmla="*/ 3502 w 3884"/>
              <a:gd name="T9" fmla="*/ 4320 h 4320"/>
              <a:gd name="T10" fmla="*/ 3884 w 3884"/>
              <a:gd name="T11" fmla="*/ 4320 h 4320"/>
              <a:gd name="T12" fmla="*/ 3884 w 3884"/>
              <a:gd name="T13" fmla="*/ 3998 h 4320"/>
              <a:gd name="T14" fmla="*/ 3884 w 3884"/>
              <a:gd name="T15" fmla="*/ 0 h 4320"/>
              <a:gd name="T16" fmla="*/ 3502 w 3884"/>
              <a:gd name="T17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84" h="4320">
                <a:moveTo>
                  <a:pt x="3502" y="0"/>
                </a:moveTo>
                <a:lnTo>
                  <a:pt x="3502" y="3998"/>
                </a:lnTo>
                <a:lnTo>
                  <a:pt x="0" y="3998"/>
                </a:lnTo>
                <a:lnTo>
                  <a:pt x="0" y="4320"/>
                </a:lnTo>
                <a:lnTo>
                  <a:pt x="3502" y="4320"/>
                </a:lnTo>
                <a:lnTo>
                  <a:pt x="3884" y="4320"/>
                </a:lnTo>
                <a:lnTo>
                  <a:pt x="3884" y="3998"/>
                </a:lnTo>
                <a:lnTo>
                  <a:pt x="3884" y="0"/>
                </a:lnTo>
                <a:lnTo>
                  <a:pt x="3502" y="0"/>
                </a:lnTo>
                <a:close/>
              </a:path>
            </a:pathLst>
          </a:custGeom>
          <a:solidFill>
            <a:srgbClr val="4087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00E375-D0D6-466C-A383-E914B5C8AE5A}"/>
              </a:ext>
            </a:extLst>
          </p:cNvPr>
          <p:cNvSpPr/>
          <p:nvPr userDrawn="1"/>
        </p:nvSpPr>
        <p:spPr>
          <a:xfrm>
            <a:off x="0" y="6344402"/>
            <a:ext cx="274320" cy="510909"/>
          </a:xfrm>
          <a:prstGeom prst="rect">
            <a:avLst/>
          </a:prstGeom>
          <a:solidFill>
            <a:srgbClr val="397D5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D090841D-81E2-4E83-8067-E18C5C3AF8FF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FCA792B-F3C6-440D-9FAF-B0D8AC4CDCB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04" y="6472945"/>
            <a:ext cx="1093661" cy="26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607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7" y="274320"/>
            <a:ext cx="11430000" cy="539496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55" y="1653735"/>
            <a:ext cx="11430000" cy="4047778"/>
          </a:xfrm>
        </p:spPr>
        <p:txBody>
          <a:bodyPr/>
          <a:lstStyle>
            <a:lvl1pPr marL="288925" indent="-288925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lang="en-US" sz="2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7388" indent="-288925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>
                <a:latin typeface="+mn-lt"/>
                <a:cs typeface="Arial" panose="020B0604020202020204" pitchFamily="34" charset="0"/>
              </a:defRPr>
            </a:lvl2pPr>
            <a:lvl3pPr marL="1031875" indent="-288925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85FFDA-509C-4548-B17D-5409853CA429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D9F2534-297B-446C-B822-74E3C23864F7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AE7B96-D2A6-4A16-9C8C-9BA017C834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6477000"/>
            <a:ext cx="1088136" cy="261860"/>
          </a:xfrm>
          <a:prstGeom prst="rect">
            <a:avLst/>
          </a:prstGeom>
        </p:spPr>
      </p:pic>
      <p:sp>
        <p:nvSpPr>
          <p:cNvPr id="8" name="Rectangle 256">
            <a:extLst>
              <a:ext uri="{FF2B5EF4-FFF2-40B4-BE49-F238E27FC236}">
                <a16:creationId xmlns:a16="http://schemas.microsoft.com/office/drawing/2014/main" id="{6349825E-C749-4CDB-BDE4-DDAFE00D2BF9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27458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7DAB3A-4154-42CC-B73A-07DD412DD1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01" b="-1"/>
          <a:stretch/>
        </p:blipFill>
        <p:spPr>
          <a:xfrm>
            <a:off x="6095998" y="1078992"/>
            <a:ext cx="5535025" cy="42286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274320" y="1078992"/>
            <a:ext cx="5821680" cy="4228673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352479"/>
            <a:ext cx="5413469" cy="11007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6068FB31-3CF5-496E-BC0D-61D682234A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12217" y="2891883"/>
            <a:ext cx="5431021" cy="2252546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buClr>
                <a:schemeClr val="tx1"/>
              </a:buClr>
              <a:buFont typeface="Century Gothic" panose="020B0502020202020204" pitchFamily="34" charset="0"/>
              <a:buChar char="–"/>
              <a:defRPr sz="1800">
                <a:latin typeface="Century Gothic" panose="020B0502020202020204" pitchFamily="34" charset="0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ACC93F-6123-3F49-8C15-4A811AF8B7BB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756F41-5AD0-C346-AE90-A0206E07D1B9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E79036-1F33-40EB-AB47-F9529E5C3C6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3E861E90-11A2-4A0B-85EB-1A2865C9A48F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1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885FFDA-509C-4548-B17D-5409853CA429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425236" cy="535531"/>
          </a:xfrm>
        </p:spPr>
        <p:txBody>
          <a:bodyPr/>
          <a:lstStyle>
            <a:lvl1pPr>
              <a:lnSpc>
                <a:spcPct val="90000"/>
              </a:lnSpc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D9F2534-297B-446C-B822-74E3C23864F7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911F93-34D4-49C9-8A88-C4DDE1F1E03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6477000"/>
            <a:ext cx="1088136" cy="261860"/>
          </a:xfrm>
          <a:prstGeom prst="rect">
            <a:avLst/>
          </a:prstGeom>
        </p:spPr>
      </p:pic>
      <p:sp>
        <p:nvSpPr>
          <p:cNvPr id="7" name="Rectangle 256">
            <a:extLst>
              <a:ext uri="{FF2B5EF4-FFF2-40B4-BE49-F238E27FC236}">
                <a16:creationId xmlns:a16="http://schemas.microsoft.com/office/drawing/2014/main" id="{BF6A1C92-1EE6-4390-85D8-ACD208CF9DB8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87582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D6DB211-F94D-644A-8C58-020193A03AAA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7010" y="1444752"/>
            <a:ext cx="5507832" cy="821190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7010" y="2275467"/>
            <a:ext cx="5507832" cy="3373229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444752"/>
            <a:ext cx="5504688" cy="821190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275467"/>
            <a:ext cx="5504688" cy="3373229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Century Gothic" panose="020B0502020202020204" pitchFamily="34" charset="0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0C0632-ACDA-4D24-A2CC-14539B91BC55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4EEDC71-13B7-4B76-A967-98C8665C45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6486525"/>
            <a:ext cx="1088136" cy="261860"/>
          </a:xfrm>
          <a:prstGeom prst="rect">
            <a:avLst/>
          </a:prstGeom>
        </p:spPr>
      </p:pic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60578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7FC5867-1737-E84C-B42D-608A49EBBAA6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696" y="1387602"/>
            <a:ext cx="361047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696" y="2208792"/>
            <a:ext cx="361047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6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3659" y="1387602"/>
            <a:ext cx="360841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3659" y="2213184"/>
            <a:ext cx="360841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514350" lvl="1" indent="-2254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48562" y="1387602"/>
            <a:ext cx="360841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48562" y="2213184"/>
            <a:ext cx="360841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514350" lvl="1" indent="-2254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C4B83B09-CF3A-4A36-84C0-D32086A13DE2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7690CFA-BCE4-4BCB-BADE-0862029B12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6477000"/>
            <a:ext cx="1088136" cy="261860"/>
          </a:xfrm>
          <a:prstGeom prst="rect">
            <a:avLst/>
          </a:prstGeom>
        </p:spPr>
      </p:pic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61005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20" y="1435551"/>
            <a:ext cx="5840756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6351585" y="1435551"/>
            <a:ext cx="5840415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5838672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6351584" y="948037"/>
            <a:ext cx="5840415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80804" y="966165"/>
            <a:ext cx="5815195" cy="457200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0804" y="1517523"/>
            <a:ext cx="5815195" cy="411035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860425" indent="-173038">
              <a:lnSpc>
                <a:spcPct val="90000"/>
              </a:lnSpc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6357344" y="966165"/>
            <a:ext cx="5811876" cy="457200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6357344" y="1517523"/>
            <a:ext cx="5811876" cy="411035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860425" indent="-173038">
              <a:lnSpc>
                <a:spcPct val="90000"/>
              </a:lnSpc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9" y="342737"/>
            <a:ext cx="10332720" cy="457200"/>
          </a:xfrm>
        </p:spPr>
        <p:txBody>
          <a:bodyPr anchor="ctr"/>
          <a:lstStyle>
            <a:lvl1pPr>
              <a:lnSpc>
                <a:spcPct val="90000"/>
              </a:lnSpc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3BD6692-283A-4A7F-AE4C-0175D48F79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6" name="Rectangle 256">
            <a:extLst>
              <a:ext uri="{FF2B5EF4-FFF2-40B4-BE49-F238E27FC236}">
                <a16:creationId xmlns:a16="http://schemas.microsoft.com/office/drawing/2014/main" id="{7312AC61-61BF-4F96-99DC-555BD73A05FA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1069" y="65460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>
              <a:lnSpc>
                <a:spcPct val="90000"/>
              </a:lnSpc>
            </a:pPr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31714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20" y="1435551"/>
            <a:ext cx="3868138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4299090" y="1435551"/>
            <a:ext cx="3867912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 userDrawn="1"/>
        </p:nvSpPr>
        <p:spPr>
          <a:xfrm>
            <a:off x="8323860" y="1435551"/>
            <a:ext cx="3868138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3866758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4299089" y="948037"/>
            <a:ext cx="3867912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 userDrawn="1"/>
        </p:nvSpPr>
        <p:spPr>
          <a:xfrm>
            <a:off x="8323860" y="948037"/>
            <a:ext cx="3885931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8000" y="966165"/>
            <a:ext cx="3833880" cy="457200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3464" y="1517904"/>
            <a:ext cx="3833880" cy="411035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860425" indent="-173038">
              <a:lnSpc>
                <a:spcPct val="90000"/>
              </a:lnSpc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312016" y="966165"/>
            <a:ext cx="3831692" cy="457200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319831" y="1517904"/>
            <a:ext cx="3831692" cy="411035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860425" indent="-173038">
              <a:lnSpc>
                <a:spcPct val="90000"/>
              </a:lnSpc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37939" y="966165"/>
            <a:ext cx="3797323" cy="457200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45754" y="1517904"/>
            <a:ext cx="3797323" cy="411035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860425" indent="-173038">
              <a:lnSpc>
                <a:spcPct val="90000"/>
              </a:lnSpc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936" y="347472"/>
            <a:ext cx="10332720" cy="457200"/>
          </a:xfrm>
        </p:spPr>
        <p:txBody>
          <a:bodyPr anchor="ctr"/>
          <a:lstStyle>
            <a:lvl1pPr>
              <a:lnSpc>
                <a:spcPct val="90000"/>
              </a:lnSpc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3BD6692-283A-4A7F-AE4C-0175D48F79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6" name="Rectangle 256">
            <a:extLst>
              <a:ext uri="{FF2B5EF4-FFF2-40B4-BE49-F238E27FC236}">
                <a16:creationId xmlns:a16="http://schemas.microsoft.com/office/drawing/2014/main" id="{7312AC61-61BF-4F96-99DC-555BD73A05FA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1069" y="65460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>
              <a:lnSpc>
                <a:spcPct val="90000"/>
              </a:lnSpc>
            </a:pPr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5213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8816" y="966459"/>
            <a:ext cx="2881524" cy="457200"/>
          </a:xfrm>
          <a:noFill/>
          <a:ln w="12700">
            <a:noFill/>
          </a:ln>
        </p:spPr>
        <p:txBody>
          <a:bodyPr lIns="91440" tIns="45720" rIns="91440" bIns="4572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19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3288610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3288610" y="948037"/>
            <a:ext cx="2874805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 userDrawn="1"/>
        </p:nvSpPr>
        <p:spPr>
          <a:xfrm>
            <a:off x="6302900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 userDrawn="1"/>
        </p:nvSpPr>
        <p:spPr>
          <a:xfrm>
            <a:off x="6302901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25F09E4-91A6-437A-BED4-ED7995D473E7}"/>
              </a:ext>
            </a:extLst>
          </p:cNvPr>
          <p:cNvSpPr/>
          <p:nvPr userDrawn="1"/>
        </p:nvSpPr>
        <p:spPr>
          <a:xfrm>
            <a:off x="9317192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192D3D3-2A2D-4482-B3F5-B0CBCD39D93A}"/>
              </a:ext>
            </a:extLst>
          </p:cNvPr>
          <p:cNvSpPr/>
          <p:nvPr userDrawn="1"/>
        </p:nvSpPr>
        <p:spPr>
          <a:xfrm>
            <a:off x="9317193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3464" y="1517904"/>
            <a:ext cx="2843784" cy="501091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914400" indent="-227013">
              <a:lnSpc>
                <a:spcPct val="90000"/>
              </a:lnSpc>
              <a:buFont typeface="Century Gothic" panose="020B0502020202020204" pitchFamily="34" charset="0"/>
              <a:buChar char="•"/>
              <a:tabLst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283916" y="969264"/>
            <a:ext cx="2881524" cy="457200"/>
          </a:xfrm>
          <a:noFill/>
          <a:ln w="12700">
            <a:noFill/>
          </a:ln>
        </p:spPr>
        <p:txBody>
          <a:bodyPr lIns="91440" tIns="45720" rIns="91440" bIns="4572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305378" y="1517904"/>
            <a:ext cx="2843784" cy="501091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630238" indent="-285750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lang="en-US" sz="16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973137" indent="-285750">
              <a:lnSpc>
                <a:spcPct val="90000"/>
              </a:lnSpc>
              <a:buFont typeface="Century Gothic" panose="020B0502020202020204" pitchFamily="34" charset="0"/>
              <a:buChar char="•"/>
              <a:defRPr lang="en-US" sz="14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>
              <a:lnSpc>
                <a:spcPct val="90000"/>
              </a:lnSpc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569913" lvl="1" indent="-2254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  <a:p>
            <a:pPr marL="914400" lvl="2" indent="-227013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</a:pPr>
            <a:r>
              <a:rPr lang="en-US" dirty="0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04922" y="969264"/>
            <a:ext cx="2868091" cy="457200"/>
          </a:xfrm>
          <a:noFill/>
          <a:ln w="12700">
            <a:noFill/>
          </a:ln>
        </p:spPr>
        <p:txBody>
          <a:bodyPr lIns="91440" tIns="45720" rIns="91440" bIns="4572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12952" y="1517904"/>
            <a:ext cx="2843784" cy="501091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630238" indent="-285750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lang="en-US" sz="16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973137" indent="-285750">
              <a:lnSpc>
                <a:spcPct val="90000"/>
              </a:lnSpc>
              <a:buFont typeface="Century Gothic" panose="020B0502020202020204" pitchFamily="34" charset="0"/>
              <a:buChar char="•"/>
              <a:defRPr lang="en-US" sz="14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569913" lvl="1" indent="-2254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  <a:p>
            <a:pPr marL="914400" lvl="2" indent="-227013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</a:pPr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9" y="347472"/>
            <a:ext cx="10332720" cy="457200"/>
          </a:xfrm>
        </p:spPr>
        <p:txBody>
          <a:bodyPr anchor="ctr"/>
          <a:lstStyle>
            <a:lvl1pPr>
              <a:lnSpc>
                <a:spcPct val="90000"/>
              </a:lnSpc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3BD6692-283A-4A7F-AE4C-0175D48F79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12498" y="969264"/>
            <a:ext cx="2879502" cy="457200"/>
          </a:xfrm>
          <a:noFill/>
          <a:ln w="12700">
            <a:noFill/>
          </a:ln>
        </p:spPr>
        <p:txBody>
          <a:bodyPr lIns="91440" tIns="45720" rIns="91440" bIns="4572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31938" y="1517904"/>
            <a:ext cx="2843784" cy="501091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630238" indent="-285750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lang="en-US" sz="16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973137" indent="-285750">
              <a:lnSpc>
                <a:spcPct val="90000"/>
              </a:lnSpc>
              <a:buFont typeface="Century Gothic" panose="020B0502020202020204" pitchFamily="34" charset="0"/>
              <a:buChar char="•"/>
              <a:defRPr lang="en-US" sz="14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569913" lvl="1" indent="-2254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  <a:p>
            <a:pPr marL="914400" lvl="2" indent="-227013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</a:pPr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46977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29768" y="274320"/>
            <a:ext cx="11430000" cy="5355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1614" y="1650029"/>
            <a:ext cx="11419468" cy="4040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3B0D07-6BED-A646-84B4-4749F06D6579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5832D77F-AA48-5846-ACCE-C0EB6A92350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16607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AC3F58-DA01-43AC-9BFD-B0FCF242EE72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413129" y="6477000"/>
            <a:ext cx="1088136" cy="261860"/>
          </a:xfrm>
          <a:prstGeom prst="rect">
            <a:avLst/>
          </a:prstGeom>
        </p:spPr>
      </p:pic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25756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732" r:id="rId2"/>
    <p:sldLayoutId id="2147483716" r:id="rId3"/>
    <p:sldLayoutId id="2147483736" r:id="rId4"/>
    <p:sldLayoutId id="2147483663" r:id="rId5"/>
    <p:sldLayoutId id="2147483685" r:id="rId6"/>
    <p:sldLayoutId id="2147483750" r:id="rId7"/>
    <p:sldLayoutId id="2147483755" r:id="rId8"/>
    <p:sldLayoutId id="2147483754" r:id="rId9"/>
    <p:sldLayoutId id="2147483667" r:id="rId10"/>
    <p:sldLayoutId id="2147483725" r:id="rId11"/>
    <p:sldLayoutId id="2147483756" r:id="rId12"/>
    <p:sldLayoutId id="2147483678" r:id="rId13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0" kern="120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87338" indent="-28733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1pPr>
      <a:lvl2pPr marL="688975" indent="-2857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2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030288" indent="-2857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.xml"/><Relationship Id="rId2" Type="http://schemas.openxmlformats.org/officeDocument/2006/relationships/chart" Target="../charts/chart2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6.xml"/><Relationship Id="rId2" Type="http://schemas.openxmlformats.org/officeDocument/2006/relationships/chart" Target="../charts/chart2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9.xml"/><Relationship Id="rId2" Type="http://schemas.openxmlformats.org/officeDocument/2006/relationships/chart" Target="../charts/chart28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ustainable-bus.com/electric-bus/electric-bus-public-transport-main-fleets-projects-around-world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800C1-4BD0-4441-9F02-CABA00D22C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735" y="1388962"/>
            <a:ext cx="10734839" cy="978729"/>
          </a:xfrm>
        </p:spPr>
        <p:txBody>
          <a:bodyPr/>
          <a:lstStyle/>
          <a:p>
            <a:r>
              <a:rPr lang="en-US" dirty="0"/>
              <a:t>Update on Truck BEV Adoption Model with Incentive Impacts – version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112E8D-8CA8-4596-914D-BD6FE69564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7480" y="3013455"/>
            <a:ext cx="6683523" cy="2028101"/>
          </a:xfrm>
        </p:spPr>
        <p:txBody>
          <a:bodyPr/>
          <a:lstStyle/>
          <a:p>
            <a:r>
              <a:rPr lang="en-US" dirty="0"/>
              <a:t>Fei Xie, Zhenhong Lin, Nawei Liu</a:t>
            </a:r>
          </a:p>
          <a:p>
            <a:r>
              <a:rPr lang="en-US" dirty="0"/>
              <a:t>05/28/2021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932E66-A907-4A29-8F73-B0C88661287C}"/>
              </a:ext>
            </a:extLst>
          </p:cNvPr>
          <p:cNvSpPr txBox="1"/>
          <p:nvPr/>
        </p:nvSpPr>
        <p:spPr>
          <a:xfrm>
            <a:off x="6900759" y="552094"/>
            <a:ext cx="5242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(Preliminary results; no citation please)</a:t>
            </a:r>
          </a:p>
        </p:txBody>
      </p:sp>
    </p:spTree>
    <p:extLst>
      <p:ext uri="{BB962C8B-B14F-4D97-AF65-F5344CB8AC3E}">
        <p14:creationId xmlns:p14="http://schemas.microsoft.com/office/powerpoint/2010/main" val="3973254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17638-515E-4849-A1A7-A4F5C5AAE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BEV Stock (old)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476988A6-530D-4248-BFAB-F471A1EE36C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50888680"/>
              </p:ext>
            </p:extLst>
          </p:nvPr>
        </p:nvGraphicFramePr>
        <p:xfrm>
          <a:off x="1109133" y="9906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D7C500F3-B5BD-4FA3-9578-A1F71C88BE6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2439500"/>
              </p:ext>
            </p:extLst>
          </p:nvPr>
        </p:nvGraphicFramePr>
        <p:xfrm>
          <a:off x="6144767" y="931333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2EC3405-9C30-450D-B7E1-F26B8C46610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31046558"/>
              </p:ext>
            </p:extLst>
          </p:nvPr>
        </p:nvGraphicFramePr>
        <p:xfrm>
          <a:off x="1168400" y="391058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49026028-E5D1-4ECA-AB07-76E011DD3FCD}"/>
              </a:ext>
            </a:extLst>
          </p:cNvPr>
          <p:cNvSpPr txBox="1"/>
          <p:nvPr/>
        </p:nvSpPr>
        <p:spPr>
          <a:xfrm>
            <a:off x="6764867" y="4495800"/>
            <a:ext cx="37084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2800" dirty="0">
                <a:solidFill>
                  <a:srgbClr val="FF0000"/>
                </a:solidFill>
                <a:latin typeface="+mn-lt"/>
              </a:rPr>
              <a:t>Previous Results – Version 2</a:t>
            </a:r>
          </a:p>
        </p:txBody>
      </p:sp>
    </p:spTree>
    <p:extLst>
      <p:ext uri="{BB962C8B-B14F-4D97-AF65-F5344CB8AC3E}">
        <p14:creationId xmlns:p14="http://schemas.microsoft.com/office/powerpoint/2010/main" val="13571339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17638-515E-4849-A1A7-A4F5C5AAE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BEV Stock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76988A6-530D-4248-BFAB-F471A1EE36C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30855460"/>
              </p:ext>
            </p:extLst>
          </p:nvPr>
        </p:nvGraphicFramePr>
        <p:xfrm>
          <a:off x="1083733" y="89746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7C500F3-B5BD-4FA3-9578-A1F71C88BE6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89909665"/>
              </p:ext>
            </p:extLst>
          </p:nvPr>
        </p:nvGraphicFramePr>
        <p:xfrm>
          <a:off x="5977467" y="9906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52EC3405-9C30-450D-B7E1-F26B8C46610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520332"/>
              </p:ext>
            </p:extLst>
          </p:nvPr>
        </p:nvGraphicFramePr>
        <p:xfrm>
          <a:off x="914400" y="384048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4C78EE3-06FF-4174-967B-CAD67C1B4FB1}"/>
              </a:ext>
            </a:extLst>
          </p:cNvPr>
          <p:cNvSpPr txBox="1"/>
          <p:nvPr/>
        </p:nvSpPr>
        <p:spPr>
          <a:xfrm>
            <a:off x="6764867" y="4495800"/>
            <a:ext cx="37084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2800" dirty="0">
                <a:solidFill>
                  <a:srgbClr val="00B050"/>
                </a:solidFill>
                <a:latin typeface="+mn-lt"/>
              </a:rPr>
              <a:t>New Results – Version 3</a:t>
            </a:r>
          </a:p>
        </p:txBody>
      </p:sp>
    </p:spTree>
    <p:extLst>
      <p:ext uri="{BB962C8B-B14F-4D97-AF65-F5344CB8AC3E}">
        <p14:creationId xmlns:p14="http://schemas.microsoft.com/office/powerpoint/2010/main" val="81255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C53FC-AC8C-4FF1-959A-1A2702F1E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BEV Incentive Accumulated (Old)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906DF101-4131-42DE-B38A-1C496351D3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44263165"/>
              </p:ext>
            </p:extLst>
          </p:nvPr>
        </p:nvGraphicFramePr>
        <p:xfrm>
          <a:off x="6220883" y="1111250"/>
          <a:ext cx="4559300" cy="2705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C32E33F2-6B20-478E-B6FE-1C3895BE4C4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34806468"/>
              </p:ext>
            </p:extLst>
          </p:nvPr>
        </p:nvGraphicFramePr>
        <p:xfrm>
          <a:off x="1140883" y="3956050"/>
          <a:ext cx="4559300" cy="2705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D91A9672-2E6F-4A99-BD71-44CF636A1B3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77815691"/>
              </p:ext>
            </p:extLst>
          </p:nvPr>
        </p:nvGraphicFramePr>
        <p:xfrm>
          <a:off x="1267883" y="1032383"/>
          <a:ext cx="4559300" cy="2705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F3F426BB-CCAC-4EBF-AF97-77EE85DF18C1}"/>
              </a:ext>
            </a:extLst>
          </p:cNvPr>
          <p:cNvSpPr txBox="1"/>
          <p:nvPr/>
        </p:nvSpPr>
        <p:spPr>
          <a:xfrm>
            <a:off x="6764867" y="4495800"/>
            <a:ext cx="37084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2800" dirty="0">
                <a:solidFill>
                  <a:srgbClr val="FF0000"/>
                </a:solidFill>
                <a:latin typeface="+mn-lt"/>
              </a:rPr>
              <a:t>Previous Results – Version 2</a:t>
            </a:r>
          </a:p>
        </p:txBody>
      </p:sp>
    </p:spTree>
    <p:extLst>
      <p:ext uri="{BB962C8B-B14F-4D97-AF65-F5344CB8AC3E}">
        <p14:creationId xmlns:p14="http://schemas.microsoft.com/office/powerpoint/2010/main" val="23008920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C53FC-AC8C-4FF1-959A-1A2702F1E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BEV Incentive Accumulated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91A9672-2E6F-4A99-BD71-44CF636A1B3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18551033"/>
              </p:ext>
            </p:extLst>
          </p:nvPr>
        </p:nvGraphicFramePr>
        <p:xfrm>
          <a:off x="590550" y="891117"/>
          <a:ext cx="4559300" cy="2705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906DF101-4131-42DE-B38A-1C496351D3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7620147"/>
              </p:ext>
            </p:extLst>
          </p:nvPr>
        </p:nvGraphicFramePr>
        <p:xfrm>
          <a:off x="6009217" y="891117"/>
          <a:ext cx="4559300" cy="2705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C32E33F2-6B20-478E-B6FE-1C3895BE4C4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55825557"/>
              </p:ext>
            </p:extLst>
          </p:nvPr>
        </p:nvGraphicFramePr>
        <p:xfrm>
          <a:off x="700616" y="3778250"/>
          <a:ext cx="4559300" cy="2705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40AE192-3319-45B2-A9B2-948F73E9FF35}"/>
              </a:ext>
            </a:extLst>
          </p:cNvPr>
          <p:cNvSpPr txBox="1"/>
          <p:nvPr/>
        </p:nvSpPr>
        <p:spPr>
          <a:xfrm>
            <a:off x="6764867" y="4495800"/>
            <a:ext cx="37084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2800" dirty="0">
                <a:solidFill>
                  <a:srgbClr val="00B050"/>
                </a:solidFill>
                <a:latin typeface="+mn-lt"/>
              </a:rPr>
              <a:t>New Results – Version 3</a:t>
            </a:r>
          </a:p>
        </p:txBody>
      </p:sp>
    </p:spTree>
    <p:extLst>
      <p:ext uri="{BB962C8B-B14F-4D97-AF65-F5344CB8AC3E}">
        <p14:creationId xmlns:p14="http://schemas.microsoft.com/office/powerpoint/2010/main" val="2516578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D05E0-CA9A-438E-9432-CF7661A93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Incentive Accumulated (Old)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F6C40D2C-4AD4-475C-9858-D300FDB8609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2878049"/>
              </p:ext>
            </p:extLst>
          </p:nvPr>
        </p:nvGraphicFramePr>
        <p:xfrm>
          <a:off x="1217084" y="926549"/>
          <a:ext cx="4559300" cy="2705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AF4BEA7E-61B6-4897-8FAE-63C3C69E168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95462995"/>
              </p:ext>
            </p:extLst>
          </p:nvPr>
        </p:nvGraphicFramePr>
        <p:xfrm>
          <a:off x="6144767" y="1039283"/>
          <a:ext cx="4559300" cy="2705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0912668C-A08A-4DBF-A222-CA4BC47E36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632626"/>
              </p:ext>
            </p:extLst>
          </p:nvPr>
        </p:nvGraphicFramePr>
        <p:xfrm>
          <a:off x="1217084" y="3744382"/>
          <a:ext cx="4559300" cy="2705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79368AC-7B94-4D2B-B9E2-8FC4F84DC9A7}"/>
              </a:ext>
            </a:extLst>
          </p:cNvPr>
          <p:cNvSpPr txBox="1"/>
          <p:nvPr/>
        </p:nvSpPr>
        <p:spPr>
          <a:xfrm>
            <a:off x="6764867" y="4495800"/>
            <a:ext cx="37084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2800" dirty="0">
                <a:solidFill>
                  <a:srgbClr val="FF0000"/>
                </a:solidFill>
                <a:latin typeface="+mn-lt"/>
              </a:rPr>
              <a:t>Previous Results – Version 2</a:t>
            </a:r>
          </a:p>
        </p:txBody>
      </p:sp>
    </p:spTree>
    <p:extLst>
      <p:ext uri="{BB962C8B-B14F-4D97-AF65-F5344CB8AC3E}">
        <p14:creationId xmlns:p14="http://schemas.microsoft.com/office/powerpoint/2010/main" val="6839396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D05E0-CA9A-438E-9432-CF7661A93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Incentive Accumulated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6C40D2C-4AD4-475C-9858-D300FDB8609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719037"/>
              </p:ext>
            </p:extLst>
          </p:nvPr>
        </p:nvGraphicFramePr>
        <p:xfrm>
          <a:off x="1039283" y="1077383"/>
          <a:ext cx="4559300" cy="2705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AF4BEA7E-61B6-4897-8FAE-63C3C69E168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78676311"/>
              </p:ext>
            </p:extLst>
          </p:nvPr>
        </p:nvGraphicFramePr>
        <p:xfrm>
          <a:off x="6280150" y="1077383"/>
          <a:ext cx="4559300" cy="2705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0912668C-A08A-4DBF-A222-CA4BC47E36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38021073"/>
              </p:ext>
            </p:extLst>
          </p:nvPr>
        </p:nvGraphicFramePr>
        <p:xfrm>
          <a:off x="920750" y="3782483"/>
          <a:ext cx="4559300" cy="2705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A3542D1-F57D-484C-B22A-40C0746DF63B}"/>
              </a:ext>
            </a:extLst>
          </p:cNvPr>
          <p:cNvSpPr txBox="1"/>
          <p:nvPr/>
        </p:nvSpPr>
        <p:spPr>
          <a:xfrm>
            <a:off x="6764867" y="4495800"/>
            <a:ext cx="37084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2800" dirty="0">
                <a:solidFill>
                  <a:srgbClr val="00B050"/>
                </a:solidFill>
                <a:latin typeface="+mn-lt"/>
              </a:rPr>
              <a:t>New Results – Version 3</a:t>
            </a:r>
          </a:p>
        </p:txBody>
      </p:sp>
    </p:spTree>
    <p:extLst>
      <p:ext uri="{BB962C8B-B14F-4D97-AF65-F5344CB8AC3E}">
        <p14:creationId xmlns:p14="http://schemas.microsoft.com/office/powerpoint/2010/main" val="8766903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9E3C0-832D-4A72-A707-770ABABCB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Carbon Emissions (Old)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D223C069-F6D7-40AC-BC2E-F6FF121AC1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685051"/>
              </p:ext>
            </p:extLst>
          </p:nvPr>
        </p:nvGraphicFramePr>
        <p:xfrm>
          <a:off x="1295400" y="9144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9CEAAD2E-DDF9-471D-97C1-D4487ECE50C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99699088"/>
              </p:ext>
            </p:extLst>
          </p:nvPr>
        </p:nvGraphicFramePr>
        <p:xfrm>
          <a:off x="6096000" y="9144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AD676061-3BA7-4DAE-9877-E55B45BE27C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99310549"/>
              </p:ext>
            </p:extLst>
          </p:nvPr>
        </p:nvGraphicFramePr>
        <p:xfrm>
          <a:off x="1295400" y="36576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5A7639C7-2B63-4E8D-877E-4D61309D84DC}"/>
              </a:ext>
            </a:extLst>
          </p:cNvPr>
          <p:cNvSpPr txBox="1"/>
          <p:nvPr/>
        </p:nvSpPr>
        <p:spPr>
          <a:xfrm>
            <a:off x="6764867" y="4495800"/>
            <a:ext cx="37084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2800" dirty="0">
                <a:solidFill>
                  <a:srgbClr val="FF0000"/>
                </a:solidFill>
                <a:latin typeface="+mn-lt"/>
              </a:rPr>
              <a:t>Previous Results – Version 2</a:t>
            </a:r>
          </a:p>
        </p:txBody>
      </p:sp>
    </p:spTree>
    <p:extLst>
      <p:ext uri="{BB962C8B-B14F-4D97-AF65-F5344CB8AC3E}">
        <p14:creationId xmlns:p14="http://schemas.microsoft.com/office/powerpoint/2010/main" val="24625353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9E3C0-832D-4A72-A707-770ABABCB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Carbon Emissions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223C069-F6D7-40AC-BC2E-F6FF121AC1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41123398"/>
              </p:ext>
            </p:extLst>
          </p:nvPr>
        </p:nvGraphicFramePr>
        <p:xfrm>
          <a:off x="1126067" y="81381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9CEAAD2E-DDF9-471D-97C1-D4487ECE50C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8580519"/>
              </p:ext>
            </p:extLst>
          </p:nvPr>
        </p:nvGraphicFramePr>
        <p:xfrm>
          <a:off x="6206066" y="97366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AD676061-3BA7-4DAE-9877-E55B45BE27C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8986756"/>
              </p:ext>
            </p:extLst>
          </p:nvPr>
        </p:nvGraphicFramePr>
        <p:xfrm>
          <a:off x="1126067" y="384048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2DC506A-53D9-4CFF-85F9-6C294309E333}"/>
              </a:ext>
            </a:extLst>
          </p:cNvPr>
          <p:cNvSpPr txBox="1"/>
          <p:nvPr/>
        </p:nvSpPr>
        <p:spPr>
          <a:xfrm>
            <a:off x="6764867" y="4495800"/>
            <a:ext cx="37084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2800" dirty="0">
                <a:solidFill>
                  <a:srgbClr val="00B050"/>
                </a:solidFill>
                <a:latin typeface="+mn-lt"/>
              </a:rPr>
              <a:t>New Results – Version 3</a:t>
            </a:r>
          </a:p>
        </p:txBody>
      </p:sp>
    </p:spTree>
    <p:extLst>
      <p:ext uri="{BB962C8B-B14F-4D97-AF65-F5344CB8AC3E}">
        <p14:creationId xmlns:p14="http://schemas.microsoft.com/office/powerpoint/2010/main" val="27984712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E054E-948D-43A3-B109-5F7404F2A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of 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A4D82-2873-4B26-82FE-4344F9B16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</a:t>
            </a:r>
            <a:r>
              <a:rPr lang="en-US"/>
              <a:t>agent-based simulation on </a:t>
            </a:r>
            <a:r>
              <a:rPr lang="en-US" dirty="0"/>
              <a:t>dynamic vehicle pricing considering both supply and demand</a:t>
            </a:r>
          </a:p>
        </p:txBody>
      </p:sp>
    </p:spTree>
    <p:extLst>
      <p:ext uri="{BB962C8B-B14F-4D97-AF65-F5344CB8AC3E}">
        <p14:creationId xmlns:p14="http://schemas.microsoft.com/office/powerpoint/2010/main" val="4044997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784B9-11AA-43CB-8760-26F1BEDEF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 – Stochastic BEV Vehicle Purchase Price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5169-6C4F-4FEE-93D1-3768EC655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Reflect the heterogeneity in acquisition of BEV trucks at its earlier market between truck buyers</a:t>
            </a:r>
          </a:p>
          <a:p>
            <a:pPr lvl="1"/>
            <a:r>
              <a:rPr lang="en-US" dirty="0"/>
              <a:t>Lack of information</a:t>
            </a:r>
          </a:p>
          <a:p>
            <a:pPr lvl="1"/>
            <a:r>
              <a:rPr lang="en-US" dirty="0"/>
              <a:t>Imbalance between supply and demand temporally and spatially</a:t>
            </a:r>
          </a:p>
          <a:p>
            <a:pPr lvl="1"/>
            <a:r>
              <a:rPr lang="en-US" dirty="0"/>
              <a:t>Normal distribution</a:t>
            </a:r>
          </a:p>
          <a:p>
            <a:pPr lvl="2"/>
            <a:r>
              <a:rPr lang="en-US" dirty="0"/>
              <a:t>Mean: average BEV price</a:t>
            </a:r>
          </a:p>
          <a:p>
            <a:pPr lvl="2"/>
            <a:r>
              <a:rPr lang="en-US" dirty="0"/>
              <a:t>Std: 0.1 × average BEV price</a:t>
            </a:r>
          </a:p>
        </p:txBody>
      </p:sp>
    </p:spTree>
    <p:extLst>
      <p:ext uri="{BB962C8B-B14F-4D97-AF65-F5344CB8AC3E}">
        <p14:creationId xmlns:p14="http://schemas.microsoft.com/office/powerpoint/2010/main" val="2722808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784B9-11AA-43CB-8760-26F1BEDEF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#2 – Stochastic Refueling Inconvenience Cost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5169-6C4F-4FEE-93D1-3768EC655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Applicable If refueling incurs significant time beyond time budget</a:t>
            </a:r>
          </a:p>
          <a:p>
            <a:r>
              <a:rPr lang="en-US" dirty="0"/>
              <a:t>Depending on the following factors:</a:t>
            </a:r>
          </a:p>
          <a:p>
            <a:pPr lvl="1"/>
            <a:r>
              <a:rPr lang="en-US" dirty="0"/>
              <a:t>Item 1 - Total refueling time:</a:t>
            </a:r>
          </a:p>
          <a:p>
            <a:pPr lvl="2"/>
            <a:r>
              <a:rPr lang="en-US" dirty="0"/>
              <a:t>Annual VMT (kWh energy), design charging power</a:t>
            </a:r>
          </a:p>
          <a:p>
            <a:pPr lvl="1"/>
            <a:r>
              <a:rPr lang="en-US" dirty="0"/>
              <a:t>Item 2 - Total waiting time for refueling:</a:t>
            </a:r>
          </a:p>
          <a:p>
            <a:pPr lvl="2"/>
            <a:r>
              <a:rPr lang="en-US" dirty="0"/>
              <a:t>Frequencies to refuel (VMT, range, and SOC to refuel) and design queue time</a:t>
            </a:r>
          </a:p>
          <a:p>
            <a:r>
              <a:rPr lang="en-US" dirty="0"/>
              <a:t>Inconvenience cost is triggered if Item 1 + Item 2 &gt; Time budget</a:t>
            </a:r>
          </a:p>
          <a:p>
            <a:r>
              <a:rPr lang="en-US" dirty="0"/>
              <a:t>Inconvenience cost = ((item 1 + item 2) – Time budget) * penalty factor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981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784B9-11AA-43CB-8760-26F1BEDEF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#3 – Other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5169-6C4F-4FEE-93D1-3768EC655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Reduction in charging infrastructure capital cost</a:t>
            </a:r>
          </a:p>
          <a:p>
            <a:pPr lvl="1"/>
            <a:r>
              <a:rPr lang="en-US" dirty="0"/>
              <a:t>Assume similar trend for LDV infrastructure cost simulated with the REVISE model</a:t>
            </a:r>
          </a:p>
          <a:p>
            <a:r>
              <a:rPr lang="en-US" dirty="0"/>
              <a:t>Add other incentive:</a:t>
            </a:r>
          </a:p>
          <a:p>
            <a:pPr lvl="1"/>
            <a:r>
              <a:rPr lang="en-US" dirty="0"/>
              <a:t>Local monetary incentive and other non-monetary considerations (e.g., environment, brand image, etc.)</a:t>
            </a:r>
          </a:p>
          <a:p>
            <a:pPr lvl="1"/>
            <a:r>
              <a:rPr lang="en-US" dirty="0"/>
              <a:t>To calibrate with the current BEV bus stock (about 450 e-bus among 72,000 buses in 2019 in the U.S., </a:t>
            </a:r>
            <a:r>
              <a:rPr lang="en-US" b="0" i="0" dirty="0">
                <a:effectLst/>
                <a:latin typeface="Segoe UI" panose="020B0502040204020203" pitchFamily="34" charset="0"/>
                <a:hlinkClick r:id="rId2" tooltip="https://www.sustainable-bus.com/electric-bus/electric-bus-public-transport-main-fleets-projects-around-world/"/>
              </a:rPr>
              <a:t>https://www.sustainable-bus.com/electric-bus/electric-bus-public-transport-main-fleets-projects-around-world/</a:t>
            </a:r>
            <a:r>
              <a:rPr lang="en-US" b="0" i="0" dirty="0">
                <a:effectLst/>
                <a:latin typeface="Segoe UI" panose="020B0502040204020203" pitchFamily="34" charset="0"/>
              </a:rPr>
              <a:t> 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155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348FF-0348-4CDC-B8DC-FEC44B33D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Inputs – subject to change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1045B60-3AA0-4ED7-BB43-682E960B94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5240927"/>
              </p:ext>
            </p:extLst>
          </p:nvPr>
        </p:nvGraphicFramePr>
        <p:xfrm>
          <a:off x="429767" y="730085"/>
          <a:ext cx="7579817" cy="2018384"/>
        </p:xfrm>
        <a:graphic>
          <a:graphicData uri="http://schemas.openxmlformats.org/drawingml/2006/table">
            <a:tbl>
              <a:tblPr>
                <a:tableStyleId>{8A107856-5554-42FB-B03E-39F5DBC370BA}</a:tableStyleId>
              </a:tblPr>
              <a:tblGrid>
                <a:gridCol w="2742016">
                  <a:extLst>
                    <a:ext uri="{9D8B030D-6E8A-4147-A177-3AD203B41FA5}">
                      <a16:colId xmlns:a16="http://schemas.microsoft.com/office/drawing/2014/main" val="2441706059"/>
                    </a:ext>
                  </a:extLst>
                </a:gridCol>
                <a:gridCol w="1201985">
                  <a:extLst>
                    <a:ext uri="{9D8B030D-6E8A-4147-A177-3AD203B41FA5}">
                      <a16:colId xmlns:a16="http://schemas.microsoft.com/office/drawing/2014/main" val="3660266765"/>
                    </a:ext>
                  </a:extLst>
                </a:gridCol>
                <a:gridCol w="1366230">
                  <a:extLst>
                    <a:ext uri="{9D8B030D-6E8A-4147-A177-3AD203B41FA5}">
                      <a16:colId xmlns:a16="http://schemas.microsoft.com/office/drawing/2014/main" val="103546477"/>
                    </a:ext>
                  </a:extLst>
                </a:gridCol>
                <a:gridCol w="1127327">
                  <a:extLst>
                    <a:ext uri="{9D8B030D-6E8A-4147-A177-3AD203B41FA5}">
                      <a16:colId xmlns:a16="http://schemas.microsoft.com/office/drawing/2014/main" val="293767332"/>
                    </a:ext>
                  </a:extLst>
                </a:gridCol>
                <a:gridCol w="1142259">
                  <a:extLst>
                    <a:ext uri="{9D8B030D-6E8A-4147-A177-3AD203B41FA5}">
                      <a16:colId xmlns:a16="http://schemas.microsoft.com/office/drawing/2014/main" val="1140726304"/>
                    </a:ext>
                  </a:extLst>
                </a:gridCol>
              </a:tblGrid>
              <a:tr h="267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 Factors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Segments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Distribution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Mean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27373206"/>
                  </a:ext>
                </a:extLst>
              </a:tr>
              <a:tr h="39809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BEV purchase price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normal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100% * BEV price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10% * BEV price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98078121"/>
                  </a:ext>
                </a:extLst>
              </a:tr>
              <a:tr h="208316">
                <a:tc rowSpan="3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Refueling time budget (annual hours)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Day_cab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gamma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365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67571088"/>
                  </a:ext>
                </a:extLst>
              </a:tr>
              <a:tr h="208316">
                <a:tc v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Sleeper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gamma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365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735601090"/>
                  </a:ext>
                </a:extLst>
              </a:tr>
              <a:tr h="208316">
                <a:tc v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Bus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gamma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1825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912.5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997550889"/>
                  </a:ext>
                </a:extLst>
              </a:tr>
              <a:tr h="208316">
                <a:tc rowSpan="3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Time penalty ($/hour)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Day_cab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gamma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74879571"/>
                  </a:ext>
                </a:extLst>
              </a:tr>
              <a:tr h="208316">
                <a:tc v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Sleeper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gamma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176872005"/>
                  </a:ext>
                </a:extLst>
              </a:tr>
              <a:tr h="208316">
                <a:tc v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Bus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gamma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12.5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544729260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170FABA-E36B-4344-9CE5-17651B7FDA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661360"/>
              </p:ext>
            </p:extLst>
          </p:nvPr>
        </p:nvGraphicFramePr>
        <p:xfrm>
          <a:off x="2997200" y="3073396"/>
          <a:ext cx="8957728" cy="3784604"/>
        </p:xfrm>
        <a:graphic>
          <a:graphicData uri="http://schemas.openxmlformats.org/drawingml/2006/table">
            <a:tbl>
              <a:tblPr>
                <a:tableStyleId>{22838BEF-8BB2-4498-84A7-C5851F593DF1}</a:tableStyleId>
              </a:tblPr>
              <a:tblGrid>
                <a:gridCol w="3725919">
                  <a:extLst>
                    <a:ext uri="{9D8B030D-6E8A-4147-A177-3AD203B41FA5}">
                      <a16:colId xmlns:a16="http://schemas.microsoft.com/office/drawing/2014/main" val="2326928534"/>
                    </a:ext>
                  </a:extLst>
                </a:gridCol>
                <a:gridCol w="1567991">
                  <a:extLst>
                    <a:ext uri="{9D8B030D-6E8A-4147-A177-3AD203B41FA5}">
                      <a16:colId xmlns:a16="http://schemas.microsoft.com/office/drawing/2014/main" val="1990806944"/>
                    </a:ext>
                  </a:extLst>
                </a:gridCol>
                <a:gridCol w="745183">
                  <a:extLst>
                    <a:ext uri="{9D8B030D-6E8A-4147-A177-3AD203B41FA5}">
                      <a16:colId xmlns:a16="http://schemas.microsoft.com/office/drawing/2014/main" val="1341694197"/>
                    </a:ext>
                  </a:extLst>
                </a:gridCol>
                <a:gridCol w="745183">
                  <a:extLst>
                    <a:ext uri="{9D8B030D-6E8A-4147-A177-3AD203B41FA5}">
                      <a16:colId xmlns:a16="http://schemas.microsoft.com/office/drawing/2014/main" val="1494014120"/>
                    </a:ext>
                  </a:extLst>
                </a:gridCol>
                <a:gridCol w="683086">
                  <a:extLst>
                    <a:ext uri="{9D8B030D-6E8A-4147-A177-3AD203B41FA5}">
                      <a16:colId xmlns:a16="http://schemas.microsoft.com/office/drawing/2014/main" val="2082159453"/>
                    </a:ext>
                  </a:extLst>
                </a:gridCol>
                <a:gridCol w="745183">
                  <a:extLst>
                    <a:ext uri="{9D8B030D-6E8A-4147-A177-3AD203B41FA5}">
                      <a16:colId xmlns:a16="http://schemas.microsoft.com/office/drawing/2014/main" val="264778422"/>
                    </a:ext>
                  </a:extLst>
                </a:gridCol>
                <a:gridCol w="745183">
                  <a:extLst>
                    <a:ext uri="{9D8B030D-6E8A-4147-A177-3AD203B41FA5}">
                      <a16:colId xmlns:a16="http://schemas.microsoft.com/office/drawing/2014/main" val="2037211961"/>
                    </a:ext>
                  </a:extLst>
                </a:gridCol>
              </a:tblGrid>
              <a:tr h="3636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Component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Segment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&lt;=2020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2025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2035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2050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350404089"/>
                  </a:ext>
                </a:extLst>
              </a:tr>
              <a:tr h="228066">
                <a:tc rowSpan="3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Other incentive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Day_cab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594572693"/>
                  </a:ext>
                </a:extLst>
              </a:tr>
              <a:tr h="228066">
                <a:tc v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Sleeper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531465121"/>
                  </a:ext>
                </a:extLst>
              </a:tr>
              <a:tr h="228066">
                <a:tc v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Bus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45000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880482509"/>
                  </a:ext>
                </a:extLst>
              </a:tr>
              <a:tr h="228066">
                <a:tc rowSpan="3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BEV charging power (KW)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Day_cab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350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222529981"/>
                  </a:ext>
                </a:extLst>
              </a:tr>
              <a:tr h="228066">
                <a:tc v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Sleeper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350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26130898"/>
                  </a:ext>
                </a:extLst>
              </a:tr>
              <a:tr h="228066">
                <a:tc v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Bus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350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1358639"/>
                  </a:ext>
                </a:extLst>
              </a:tr>
              <a:tr h="228066">
                <a:tc rowSpan="3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BEV design queue time (hours per charging event)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Day_cab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355605695"/>
                  </a:ext>
                </a:extLst>
              </a:tr>
              <a:tr h="228066">
                <a:tc v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Sleeper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589553534"/>
                  </a:ext>
                </a:extLst>
              </a:tr>
              <a:tr h="228066">
                <a:tc v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Bus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799959448"/>
                  </a:ext>
                </a:extLst>
              </a:tr>
              <a:tr h="228066">
                <a:tc rowSpan="3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infrastructure capital cost ($/DGE)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Day_cab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2.40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1.10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202781962"/>
                  </a:ext>
                </a:extLst>
              </a:tr>
              <a:tr h="228066">
                <a:tc v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Sleeper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8.35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3.84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2.88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131748066"/>
                  </a:ext>
                </a:extLst>
              </a:tr>
              <a:tr h="228066">
                <a:tc v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Bus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995299559"/>
                  </a:ext>
                </a:extLst>
              </a:tr>
              <a:tr h="228066">
                <a:tc rowSpan="3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BEV range (miles)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Day_cab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736308225"/>
                  </a:ext>
                </a:extLst>
              </a:tr>
              <a:tr h="228066">
                <a:tc v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Sleeper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800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800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693944357"/>
                  </a:ext>
                </a:extLst>
              </a:tr>
              <a:tr h="228066">
                <a:tc v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Bus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13459789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9F78DBE-268C-449C-8278-8E8B0C2ED802}"/>
              </a:ext>
            </a:extLst>
          </p:cNvPr>
          <p:cNvSpPr txBox="1"/>
          <p:nvPr/>
        </p:nvSpPr>
        <p:spPr>
          <a:xfrm>
            <a:off x="9262534" y="3666067"/>
            <a:ext cx="164465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b="1" dirty="0">
                <a:latin typeface="+mn-lt"/>
              </a:rPr>
              <a:t>Interpolation</a:t>
            </a:r>
          </a:p>
        </p:txBody>
      </p:sp>
    </p:spTree>
    <p:extLst>
      <p:ext uri="{BB962C8B-B14F-4D97-AF65-F5344CB8AC3E}">
        <p14:creationId xmlns:p14="http://schemas.microsoft.com/office/powerpoint/2010/main" val="4092388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A3A76-E588-4540-87CC-46068BDA4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inputs – defined in prior versions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1C18FE8-054A-47ED-A833-850C22B421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6944899"/>
              </p:ext>
            </p:extLst>
          </p:nvPr>
        </p:nvGraphicFramePr>
        <p:xfrm>
          <a:off x="1015116" y="750206"/>
          <a:ext cx="10460868" cy="6004296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743478">
                  <a:extLst>
                    <a:ext uri="{9D8B030D-6E8A-4147-A177-3AD203B41FA5}">
                      <a16:colId xmlns:a16="http://schemas.microsoft.com/office/drawing/2014/main" val="2680245137"/>
                    </a:ext>
                  </a:extLst>
                </a:gridCol>
                <a:gridCol w="1743478">
                  <a:extLst>
                    <a:ext uri="{9D8B030D-6E8A-4147-A177-3AD203B41FA5}">
                      <a16:colId xmlns:a16="http://schemas.microsoft.com/office/drawing/2014/main" val="3426612081"/>
                    </a:ext>
                  </a:extLst>
                </a:gridCol>
                <a:gridCol w="1743478">
                  <a:extLst>
                    <a:ext uri="{9D8B030D-6E8A-4147-A177-3AD203B41FA5}">
                      <a16:colId xmlns:a16="http://schemas.microsoft.com/office/drawing/2014/main" val="2260765652"/>
                    </a:ext>
                  </a:extLst>
                </a:gridCol>
                <a:gridCol w="1743478">
                  <a:extLst>
                    <a:ext uri="{9D8B030D-6E8A-4147-A177-3AD203B41FA5}">
                      <a16:colId xmlns:a16="http://schemas.microsoft.com/office/drawing/2014/main" val="2041610806"/>
                    </a:ext>
                  </a:extLst>
                </a:gridCol>
                <a:gridCol w="1743478">
                  <a:extLst>
                    <a:ext uri="{9D8B030D-6E8A-4147-A177-3AD203B41FA5}">
                      <a16:colId xmlns:a16="http://schemas.microsoft.com/office/drawing/2014/main" val="403607021"/>
                    </a:ext>
                  </a:extLst>
                </a:gridCol>
                <a:gridCol w="1743478">
                  <a:extLst>
                    <a:ext uri="{9D8B030D-6E8A-4147-A177-3AD203B41FA5}">
                      <a16:colId xmlns:a16="http://schemas.microsoft.com/office/drawing/2014/main" val="3065601631"/>
                    </a:ext>
                  </a:extLst>
                </a:gridCol>
              </a:tblGrid>
              <a:tr h="228086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Segment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Day_cab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Sleeper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Bus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4209568561"/>
                  </a:ext>
                </a:extLst>
              </a:tr>
              <a:tr h="228086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Annual sale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90600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57600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6000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223532815"/>
                  </a:ext>
                </a:extLst>
              </a:tr>
              <a:tr h="228086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Average annual VMT (miles)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57328.85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87254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38786.12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3386414971"/>
                  </a:ext>
                </a:extLst>
              </a:tr>
              <a:tr h="228086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Annual VMT std. (miles)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36267.69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32832.27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10801.61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3513659744"/>
                  </a:ext>
                </a:extLst>
              </a:tr>
              <a:tr h="228086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Average discount rate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7.0%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7.0%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3.0%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2202945038"/>
                  </a:ext>
                </a:extLst>
              </a:tr>
              <a:tr h="228086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discount rate std.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4.0%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7.0%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0.5%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3635934367"/>
                  </a:ext>
                </a:extLst>
              </a:tr>
              <a:tr h="360644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DV annual maintainence cost ($/year)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11355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21005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11355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253867451"/>
                  </a:ext>
                </a:extLst>
              </a:tr>
              <a:tr h="360644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BEV annual maintainence cost ($/year)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6813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12603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6813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74339601"/>
                  </a:ext>
                </a:extLst>
              </a:tr>
              <a:tr h="228086">
                <a:tc rowSpan="3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BEV MPG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2020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Base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11.90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11.59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18.79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1381670991"/>
                  </a:ext>
                </a:extLst>
              </a:tr>
              <a:tr h="228086">
                <a:tc v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2030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Base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13.77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13.35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21.68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3900000233"/>
                  </a:ext>
                </a:extLst>
              </a:tr>
              <a:tr h="228086">
                <a:tc v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High_tech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16.66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16.07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26.17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3882369962"/>
                  </a:ext>
                </a:extLst>
              </a:tr>
              <a:tr h="228086">
                <a:tc rowSpan="3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DV_MPG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2020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Base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6.14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6.66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7.08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1404338096"/>
                  </a:ext>
                </a:extLst>
              </a:tr>
              <a:tr h="228086">
                <a:tc v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2030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Base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7.31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7.89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8.41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1080927959"/>
                  </a:ext>
                </a:extLst>
              </a:tr>
              <a:tr h="228086">
                <a:tc v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High_tech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8.59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9.15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9.81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2561620621"/>
                  </a:ext>
                </a:extLst>
              </a:tr>
              <a:tr h="228086">
                <a:tc rowSpan="3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BEV_price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2020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Base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536185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949389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324794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3779124280"/>
                  </a:ext>
                </a:extLst>
              </a:tr>
              <a:tr h="228086">
                <a:tc v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2030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Base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310222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534724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184732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1118010796"/>
                  </a:ext>
                </a:extLst>
              </a:tr>
              <a:tr h="228086">
                <a:tc v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High_tech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184001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288225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103244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1923125053"/>
                  </a:ext>
                </a:extLst>
              </a:tr>
              <a:tr h="228086">
                <a:tc rowSpan="3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DV_price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2020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Base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122338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143548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120303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1090857621"/>
                  </a:ext>
                </a:extLst>
              </a:tr>
              <a:tr h="228086">
                <a:tc v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2030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Base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126651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149447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124924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2657777172"/>
                  </a:ext>
                </a:extLst>
              </a:tr>
              <a:tr h="228086">
                <a:tc v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High_tech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133386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153586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129844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1196548475"/>
                  </a:ext>
                </a:extLst>
              </a:tr>
              <a:tr h="360644">
                <a:tc rowSpan="2" gridSpan="2"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effectLst/>
                        </a:rPr>
                        <a:t>Diesel carbon intensity (kg/DGE)</a:t>
                      </a:r>
                      <a:endParaRPr lang="de-DE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2020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10.16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1006287573"/>
                  </a:ext>
                </a:extLst>
              </a:tr>
              <a:tr h="228086">
                <a:tc gridSpan="2" v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hMerge="1" v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2050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10.16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3879208764"/>
                  </a:ext>
                </a:extLst>
              </a:tr>
              <a:tr h="360644">
                <a:tc rowSpan="2" gridSpan="2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Electricity carbon intensity (kg/kWh)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2020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0.417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1559561843"/>
                  </a:ext>
                </a:extLst>
              </a:tr>
              <a:tr h="228086">
                <a:tc gridSpan="2" v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hMerge="1" v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2050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3" marR="5083" marT="5083" marB="0" anchor="b"/>
                </a:tc>
                <a:extLst>
                  <a:ext uri="{0D108BD9-81ED-4DB2-BD59-A6C34878D82A}">
                    <a16:rowId xmlns:a16="http://schemas.microsoft.com/office/drawing/2014/main" val="2727525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8182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FCB79-D2C8-4FAC-BBAA-98BB035A3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few errors have been debugged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55918-E612-4C59-B115-5FA8A628E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Related to infrastructure incentive (added in ver. 2)</a:t>
            </a:r>
          </a:p>
          <a:p>
            <a:pPr lvl="1"/>
            <a:r>
              <a:rPr lang="en-US" dirty="0"/>
              <a:t>Total incentive, error in using kWh as DGE for calculation</a:t>
            </a:r>
          </a:p>
          <a:p>
            <a:pPr lvl="1"/>
            <a:r>
              <a:rPr lang="en-US" dirty="0"/>
              <a:t>Capital cost ($/DGE) to BEV driver:</a:t>
            </a:r>
          </a:p>
          <a:p>
            <a:pPr lvl="2"/>
            <a:r>
              <a:rPr lang="en-US" dirty="0"/>
              <a:t>Capital cost ($/DGE) * </a:t>
            </a:r>
            <a:r>
              <a:rPr lang="en-US" dirty="0">
                <a:highlight>
                  <a:srgbClr val="FFFF00"/>
                </a:highlight>
              </a:rPr>
              <a:t>Incentive level (%)</a:t>
            </a:r>
            <a:r>
              <a:rPr lang="en-US" dirty="0"/>
              <a:t> </a:t>
            </a:r>
            <a:r>
              <a:rPr lang="en-US" b="1" dirty="0">
                <a:solidFill>
                  <a:srgbClr val="FF0000"/>
                </a:solidFill>
              </a:rPr>
              <a:t>INCORRECT</a:t>
            </a:r>
          </a:p>
          <a:p>
            <a:pPr lvl="2"/>
            <a:r>
              <a:rPr lang="en-US" dirty="0"/>
              <a:t>Capital cost ($/DGE) * </a:t>
            </a:r>
            <a:r>
              <a:rPr lang="en-US" dirty="0">
                <a:highlight>
                  <a:srgbClr val="FFFF00"/>
                </a:highlight>
              </a:rPr>
              <a:t>(1 - Incentive level (%) )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CORRECT</a:t>
            </a:r>
          </a:p>
        </p:txBody>
      </p:sp>
    </p:spTree>
    <p:extLst>
      <p:ext uri="{BB962C8B-B14F-4D97-AF65-F5344CB8AC3E}">
        <p14:creationId xmlns:p14="http://schemas.microsoft.com/office/powerpoint/2010/main" val="703606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634BA-C999-4C2F-A683-18ACDB657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Vehicle Sales (Old)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B62931E0-DE78-4C4B-9317-9D7F61FD689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41851846"/>
              </p:ext>
            </p:extLst>
          </p:nvPr>
        </p:nvGraphicFramePr>
        <p:xfrm>
          <a:off x="1244600" y="102446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D9BDDCA4-5997-4E13-9E75-F26824E193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3736427"/>
              </p:ext>
            </p:extLst>
          </p:nvPr>
        </p:nvGraphicFramePr>
        <p:xfrm>
          <a:off x="6144767" y="94826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99B22108-B13E-4635-B7ED-26B04DBF794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95123383"/>
              </p:ext>
            </p:extLst>
          </p:nvPr>
        </p:nvGraphicFramePr>
        <p:xfrm>
          <a:off x="1083733" y="384048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E2A3DF4-3766-4BE1-8271-1A9E6A5829F4}"/>
              </a:ext>
            </a:extLst>
          </p:cNvPr>
          <p:cNvSpPr txBox="1"/>
          <p:nvPr/>
        </p:nvSpPr>
        <p:spPr>
          <a:xfrm>
            <a:off x="6764867" y="4495800"/>
            <a:ext cx="37084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2800" dirty="0">
                <a:solidFill>
                  <a:srgbClr val="FF0000"/>
                </a:solidFill>
                <a:latin typeface="+mn-lt"/>
              </a:rPr>
              <a:t>Previous Results – Version 2</a:t>
            </a:r>
          </a:p>
        </p:txBody>
      </p:sp>
    </p:spTree>
    <p:extLst>
      <p:ext uri="{BB962C8B-B14F-4D97-AF65-F5344CB8AC3E}">
        <p14:creationId xmlns:p14="http://schemas.microsoft.com/office/powerpoint/2010/main" val="538523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634BA-C999-4C2F-A683-18ACDB657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Vehicle Sales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B62931E0-DE78-4C4B-9317-9D7F61FD689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2410764"/>
              </p:ext>
            </p:extLst>
          </p:nvPr>
        </p:nvGraphicFramePr>
        <p:xfrm>
          <a:off x="1210733" y="81381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9BDDCA4-5997-4E13-9E75-F26824E193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2392206"/>
              </p:ext>
            </p:extLst>
          </p:nvPr>
        </p:nvGraphicFramePr>
        <p:xfrm>
          <a:off x="6731000" y="931333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99B22108-B13E-4635-B7ED-26B04DBF794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4792716"/>
              </p:ext>
            </p:extLst>
          </p:nvPr>
        </p:nvGraphicFramePr>
        <p:xfrm>
          <a:off x="1278467" y="384048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8293DF6-6CC3-41EE-AB81-0511BD066E92}"/>
              </a:ext>
            </a:extLst>
          </p:cNvPr>
          <p:cNvSpPr txBox="1"/>
          <p:nvPr/>
        </p:nvSpPr>
        <p:spPr>
          <a:xfrm>
            <a:off x="6764867" y="4495800"/>
            <a:ext cx="37084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2800" dirty="0">
                <a:solidFill>
                  <a:srgbClr val="00B050"/>
                </a:solidFill>
                <a:latin typeface="+mn-lt"/>
              </a:rPr>
              <a:t>New Results – Version 3</a:t>
            </a:r>
          </a:p>
        </p:txBody>
      </p:sp>
    </p:spTree>
    <p:extLst>
      <p:ext uri="{BB962C8B-B14F-4D97-AF65-F5344CB8AC3E}">
        <p14:creationId xmlns:p14="http://schemas.microsoft.com/office/powerpoint/2010/main" val="384138389"/>
      </p:ext>
    </p:extLst>
  </p:cSld>
  <p:clrMapOvr>
    <a:masterClrMapping/>
  </p:clrMapOvr>
</p:sld>
</file>

<file path=ppt/theme/theme1.xml><?xml version="1.0" encoding="utf-8"?>
<a:theme xmlns:a="http://schemas.openxmlformats.org/drawingml/2006/main" name="ORNL">
  <a:themeElements>
    <a:clrScheme name="ORNL theme colors 180717 final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3BA2AD"/>
      </a:accent1>
      <a:accent2>
        <a:srgbClr val="8FBB55"/>
      </a:accent2>
      <a:accent3>
        <a:srgbClr val="5785B7"/>
      </a:accent3>
      <a:accent4>
        <a:srgbClr val="E5A940"/>
      </a:accent4>
      <a:accent5>
        <a:srgbClr val="919785"/>
      </a:accent5>
      <a:accent6>
        <a:srgbClr val="CB4D3D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 w="38100">
          <a:solidFill>
            <a:schemeClr val="bg2"/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RNL 16x9 template 180719" id="{91F5A9DE-0FF5-42D2-8B71-414341298470}" vid="{19B61368-BE15-4FF9-B836-7A1A3976FBB8}"/>
    </a:ext>
  </a:extLst>
</a:theme>
</file>

<file path=ppt/theme/theme2.xml><?xml version="1.0" encoding="utf-8"?>
<a:theme xmlns:a="http://schemas.openxmlformats.org/drawingml/2006/main" name="Office Theme">
  <a:themeElements>
    <a:clrScheme name="ORNL presentation palette 180710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17A6B6"/>
      </a:accent1>
      <a:accent2>
        <a:srgbClr val="98BA6A"/>
      </a:accent2>
      <a:accent3>
        <a:srgbClr val="5085C0"/>
      </a:accent3>
      <a:accent4>
        <a:srgbClr val="EC855C"/>
      </a:accent4>
      <a:accent5>
        <a:srgbClr val="8E7B6C"/>
      </a:accent5>
      <a:accent6>
        <a:srgbClr val="C75653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RNL presentation palette 180710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17A6B6"/>
      </a:accent1>
      <a:accent2>
        <a:srgbClr val="98BA6A"/>
      </a:accent2>
      <a:accent3>
        <a:srgbClr val="5085C0"/>
      </a:accent3>
      <a:accent4>
        <a:srgbClr val="EC855C"/>
      </a:accent4>
      <a:accent5>
        <a:srgbClr val="8E7B6C"/>
      </a:accent5>
      <a:accent6>
        <a:srgbClr val="C75653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75B17BC858B94FAA5409F11FF9B884" ma:contentTypeVersion="0" ma:contentTypeDescription="Create a new document." ma:contentTypeScope="" ma:versionID="ba30602e445ba7bd833ef2f532e4a594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BA20C22-D077-412B-81BA-8B2541026FAD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F6B0504-AE38-4B68-B5E7-89AA94502C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814FB6BD-000C-41AF-9DE8-4264F777F37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872</Words>
  <Application>Microsoft Office PowerPoint</Application>
  <PresentationFormat>Widescreen</PresentationFormat>
  <Paragraphs>287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Arial Black</vt:lpstr>
      <vt:lpstr>Calibri</vt:lpstr>
      <vt:lpstr>Century Gothic</vt:lpstr>
      <vt:lpstr>Segoe UI</vt:lpstr>
      <vt:lpstr>ORNL</vt:lpstr>
      <vt:lpstr>Update on Truck BEV Adoption Model with Incentive Impacts – version 3</vt:lpstr>
      <vt:lpstr>#1 – Stochastic BEV Vehicle Purchase Price</vt:lpstr>
      <vt:lpstr>#2 – Stochastic Refueling Inconvenience Cost</vt:lpstr>
      <vt:lpstr>#3 – Other changes</vt:lpstr>
      <vt:lpstr>Inputs – subject to change</vt:lpstr>
      <vt:lpstr>Other inputs – defined in prior versions</vt:lpstr>
      <vt:lpstr>A few errors have been debugged</vt:lpstr>
      <vt:lpstr>Vehicle Sales (Old)</vt:lpstr>
      <vt:lpstr>Vehicle Sales</vt:lpstr>
      <vt:lpstr>BEV Stock (old)</vt:lpstr>
      <vt:lpstr>BEV Stock</vt:lpstr>
      <vt:lpstr>BEV Incentive Accumulated (Old)</vt:lpstr>
      <vt:lpstr>BEV Incentive Accumulated</vt:lpstr>
      <vt:lpstr>Infrastructure Incentive Accumulated (Old)</vt:lpstr>
      <vt:lpstr>Infrastructure Incentive Accumulated</vt:lpstr>
      <vt:lpstr>Carbon Emissions (Old)</vt:lpstr>
      <vt:lpstr>Carbon Emissions</vt:lpstr>
      <vt:lpstr>Next Steps of the model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2018-07-12T19:30:01Z</dcterms:created>
  <dcterms:modified xsi:type="dcterms:W3CDTF">2021-05-28T18:00:34Z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0x0101003975B17BC858B94FAA5409F11FF9B884</vt:lpwstr>
  </property>
</Properties>
</file>